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72" r:id="rId6"/>
    <p:sldId id="273" r:id="rId7"/>
    <p:sldId id="274" r:id="rId8"/>
    <p:sldId id="264" r:id="rId9"/>
    <p:sldId id="266" r:id="rId10"/>
    <p:sldId id="268" r:id="rId11"/>
    <p:sldId id="270" r:id="rId12"/>
    <p:sldId id="275" r:id="rId13"/>
    <p:sldId id="260" r:id="rId14"/>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DFF930DD-CD76-428B-AFA0-10CE47E24A41}">
          <p14:sldIdLst>
            <p14:sldId id="256"/>
          </p14:sldIdLst>
        </p14:section>
        <p14:section name="Section sans titre" id="{ACAB549E-AB1B-4806-B064-B4D0BC76A8A4}">
          <p14:sldIdLst>
            <p14:sldId id="261"/>
            <p14:sldId id="262"/>
            <p14:sldId id="263"/>
            <p14:sldId id="272"/>
            <p14:sldId id="273"/>
            <p14:sldId id="274"/>
            <p14:sldId id="264"/>
            <p14:sldId id="266"/>
            <p14:sldId id="268"/>
            <p14:sldId id="270"/>
            <p14:sldId id="275"/>
            <p14:sldId id="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E5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09" autoAdjust="0"/>
  </p:normalViewPr>
  <p:slideViewPr>
    <p:cSldViewPr snapToGrid="0">
      <p:cViewPr varScale="1">
        <p:scale>
          <a:sx n="65" d="100"/>
          <a:sy n="65" d="100"/>
        </p:scale>
        <p:origin x="816"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2BF2B8-A6FD-4819-8783-9A7B763999F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4051675-3588-4E96-AAF1-3EAAAE3A72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8D124F9-6202-4BF3-99C6-89160695905B}"/>
              </a:ext>
            </a:extLst>
          </p:cNvPr>
          <p:cNvSpPr>
            <a:spLocks noGrp="1"/>
          </p:cNvSpPr>
          <p:nvPr>
            <p:ph type="dt" sz="half" idx="10"/>
          </p:nvPr>
        </p:nvSpPr>
        <p:spPr/>
        <p:txBody>
          <a:bodyPr/>
          <a:lstStyle/>
          <a:p>
            <a:fld id="{CF33C500-EBD0-4699-81B0-962E9564BBB9}" type="datetimeFigureOut">
              <a:rPr lang="fr-FR" smtClean="0"/>
              <a:t>01/05/2021</a:t>
            </a:fld>
            <a:endParaRPr lang="fr-FR"/>
          </a:p>
        </p:txBody>
      </p:sp>
      <p:sp>
        <p:nvSpPr>
          <p:cNvPr id="5" name="Espace réservé du pied de page 4">
            <a:extLst>
              <a:ext uri="{FF2B5EF4-FFF2-40B4-BE49-F238E27FC236}">
                <a16:creationId xmlns:a16="http://schemas.microsoft.com/office/drawing/2014/main" id="{EF79C3C5-FC13-43A5-A00C-3A22405593D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6FAA25A-5E5A-4722-A17C-F045BAA5886B}"/>
              </a:ext>
            </a:extLst>
          </p:cNvPr>
          <p:cNvSpPr>
            <a:spLocks noGrp="1"/>
          </p:cNvSpPr>
          <p:nvPr>
            <p:ph type="sldNum" sz="quarter" idx="12"/>
          </p:nvPr>
        </p:nvSpPr>
        <p:spPr/>
        <p:txBody>
          <a:bodyPr/>
          <a:lstStyle/>
          <a:p>
            <a:fld id="{3F12F74F-1E17-4A39-A4FD-CCE0CEBC6A9F}" type="slidenum">
              <a:rPr lang="fr-FR" smtClean="0"/>
              <a:t>‹N°›</a:t>
            </a:fld>
            <a:endParaRPr lang="fr-FR"/>
          </a:p>
        </p:txBody>
      </p:sp>
    </p:spTree>
    <p:extLst>
      <p:ext uri="{BB962C8B-B14F-4D97-AF65-F5344CB8AC3E}">
        <p14:creationId xmlns:p14="http://schemas.microsoft.com/office/powerpoint/2010/main" val="3735741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C34561-810A-42EF-B437-D70046E058B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2BCC14A-A4B6-4CD2-9DB7-0A56B7AB1D9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4A8B003-6ACF-4251-B43B-6894972FD00F}"/>
              </a:ext>
            </a:extLst>
          </p:cNvPr>
          <p:cNvSpPr>
            <a:spLocks noGrp="1"/>
          </p:cNvSpPr>
          <p:nvPr>
            <p:ph type="dt" sz="half" idx="10"/>
          </p:nvPr>
        </p:nvSpPr>
        <p:spPr/>
        <p:txBody>
          <a:bodyPr/>
          <a:lstStyle/>
          <a:p>
            <a:fld id="{CF33C500-EBD0-4699-81B0-962E9564BBB9}" type="datetimeFigureOut">
              <a:rPr lang="fr-FR" smtClean="0"/>
              <a:t>01/05/2021</a:t>
            </a:fld>
            <a:endParaRPr lang="fr-FR"/>
          </a:p>
        </p:txBody>
      </p:sp>
      <p:sp>
        <p:nvSpPr>
          <p:cNvPr id="5" name="Espace réservé du pied de page 4">
            <a:extLst>
              <a:ext uri="{FF2B5EF4-FFF2-40B4-BE49-F238E27FC236}">
                <a16:creationId xmlns:a16="http://schemas.microsoft.com/office/drawing/2014/main" id="{873DD262-6FA4-40D2-9847-7B72A9E07B0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2723A7F-77B2-47C4-9345-607674272445}"/>
              </a:ext>
            </a:extLst>
          </p:cNvPr>
          <p:cNvSpPr>
            <a:spLocks noGrp="1"/>
          </p:cNvSpPr>
          <p:nvPr>
            <p:ph type="sldNum" sz="quarter" idx="12"/>
          </p:nvPr>
        </p:nvSpPr>
        <p:spPr/>
        <p:txBody>
          <a:bodyPr/>
          <a:lstStyle/>
          <a:p>
            <a:fld id="{3F12F74F-1E17-4A39-A4FD-CCE0CEBC6A9F}" type="slidenum">
              <a:rPr lang="fr-FR" smtClean="0"/>
              <a:t>‹N°›</a:t>
            </a:fld>
            <a:endParaRPr lang="fr-FR"/>
          </a:p>
        </p:txBody>
      </p:sp>
    </p:spTree>
    <p:extLst>
      <p:ext uri="{BB962C8B-B14F-4D97-AF65-F5344CB8AC3E}">
        <p14:creationId xmlns:p14="http://schemas.microsoft.com/office/powerpoint/2010/main" val="750049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8F5AF7F-D39F-4C0E-A5ED-4C68128A33F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3039F8D-D111-4034-B6D4-DC9743C4757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94451ED-2C70-4093-A5B5-00C557A52B8E}"/>
              </a:ext>
            </a:extLst>
          </p:cNvPr>
          <p:cNvSpPr>
            <a:spLocks noGrp="1"/>
          </p:cNvSpPr>
          <p:nvPr>
            <p:ph type="dt" sz="half" idx="10"/>
          </p:nvPr>
        </p:nvSpPr>
        <p:spPr/>
        <p:txBody>
          <a:bodyPr/>
          <a:lstStyle/>
          <a:p>
            <a:fld id="{CF33C500-EBD0-4699-81B0-962E9564BBB9}" type="datetimeFigureOut">
              <a:rPr lang="fr-FR" smtClean="0"/>
              <a:t>01/05/2021</a:t>
            </a:fld>
            <a:endParaRPr lang="fr-FR"/>
          </a:p>
        </p:txBody>
      </p:sp>
      <p:sp>
        <p:nvSpPr>
          <p:cNvPr id="5" name="Espace réservé du pied de page 4">
            <a:extLst>
              <a:ext uri="{FF2B5EF4-FFF2-40B4-BE49-F238E27FC236}">
                <a16:creationId xmlns:a16="http://schemas.microsoft.com/office/drawing/2014/main" id="{88A4717C-A852-4414-A8E9-220D1738636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77A9417-185E-4036-8A89-07B53F3510D9}"/>
              </a:ext>
            </a:extLst>
          </p:cNvPr>
          <p:cNvSpPr>
            <a:spLocks noGrp="1"/>
          </p:cNvSpPr>
          <p:nvPr>
            <p:ph type="sldNum" sz="quarter" idx="12"/>
          </p:nvPr>
        </p:nvSpPr>
        <p:spPr/>
        <p:txBody>
          <a:bodyPr/>
          <a:lstStyle/>
          <a:p>
            <a:fld id="{3F12F74F-1E17-4A39-A4FD-CCE0CEBC6A9F}" type="slidenum">
              <a:rPr lang="fr-FR" smtClean="0"/>
              <a:t>‹N°›</a:t>
            </a:fld>
            <a:endParaRPr lang="fr-FR"/>
          </a:p>
        </p:txBody>
      </p:sp>
    </p:spTree>
    <p:extLst>
      <p:ext uri="{BB962C8B-B14F-4D97-AF65-F5344CB8AC3E}">
        <p14:creationId xmlns:p14="http://schemas.microsoft.com/office/powerpoint/2010/main" val="4229849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4DB3F5-4678-4EA1-B6F8-17B438E26EB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DCC026F-590C-460E-A035-4A5173EB816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699C83C-FF48-4D1F-A009-BACEE957B52F}"/>
              </a:ext>
            </a:extLst>
          </p:cNvPr>
          <p:cNvSpPr>
            <a:spLocks noGrp="1"/>
          </p:cNvSpPr>
          <p:nvPr>
            <p:ph type="dt" sz="half" idx="10"/>
          </p:nvPr>
        </p:nvSpPr>
        <p:spPr/>
        <p:txBody>
          <a:bodyPr/>
          <a:lstStyle/>
          <a:p>
            <a:fld id="{CF33C500-EBD0-4699-81B0-962E9564BBB9}" type="datetimeFigureOut">
              <a:rPr lang="fr-FR" smtClean="0"/>
              <a:t>01/05/2021</a:t>
            </a:fld>
            <a:endParaRPr lang="fr-FR"/>
          </a:p>
        </p:txBody>
      </p:sp>
      <p:sp>
        <p:nvSpPr>
          <p:cNvPr id="5" name="Espace réservé du pied de page 4">
            <a:extLst>
              <a:ext uri="{FF2B5EF4-FFF2-40B4-BE49-F238E27FC236}">
                <a16:creationId xmlns:a16="http://schemas.microsoft.com/office/drawing/2014/main" id="{FB9B4F10-7C3B-4323-BC2F-1537096A27D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2060F61-149A-4299-A717-2CB3A502DA35}"/>
              </a:ext>
            </a:extLst>
          </p:cNvPr>
          <p:cNvSpPr>
            <a:spLocks noGrp="1"/>
          </p:cNvSpPr>
          <p:nvPr>
            <p:ph type="sldNum" sz="quarter" idx="12"/>
          </p:nvPr>
        </p:nvSpPr>
        <p:spPr/>
        <p:txBody>
          <a:bodyPr/>
          <a:lstStyle/>
          <a:p>
            <a:fld id="{3F12F74F-1E17-4A39-A4FD-CCE0CEBC6A9F}" type="slidenum">
              <a:rPr lang="fr-FR" smtClean="0"/>
              <a:t>‹N°›</a:t>
            </a:fld>
            <a:endParaRPr lang="fr-FR"/>
          </a:p>
        </p:txBody>
      </p:sp>
    </p:spTree>
    <p:extLst>
      <p:ext uri="{BB962C8B-B14F-4D97-AF65-F5344CB8AC3E}">
        <p14:creationId xmlns:p14="http://schemas.microsoft.com/office/powerpoint/2010/main" val="3245162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A5C3B8-65C9-4176-A5D7-42D55B7BFF4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5EE6BD9-AE3E-4CDB-8F9C-F2EA153670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74FC576-BC30-45CD-A8C5-F5DA851CCD25}"/>
              </a:ext>
            </a:extLst>
          </p:cNvPr>
          <p:cNvSpPr>
            <a:spLocks noGrp="1"/>
          </p:cNvSpPr>
          <p:nvPr>
            <p:ph type="dt" sz="half" idx="10"/>
          </p:nvPr>
        </p:nvSpPr>
        <p:spPr/>
        <p:txBody>
          <a:bodyPr/>
          <a:lstStyle/>
          <a:p>
            <a:fld id="{CF33C500-EBD0-4699-81B0-962E9564BBB9}" type="datetimeFigureOut">
              <a:rPr lang="fr-FR" smtClean="0"/>
              <a:t>01/05/2021</a:t>
            </a:fld>
            <a:endParaRPr lang="fr-FR"/>
          </a:p>
        </p:txBody>
      </p:sp>
      <p:sp>
        <p:nvSpPr>
          <p:cNvPr id="5" name="Espace réservé du pied de page 4">
            <a:extLst>
              <a:ext uri="{FF2B5EF4-FFF2-40B4-BE49-F238E27FC236}">
                <a16:creationId xmlns:a16="http://schemas.microsoft.com/office/drawing/2014/main" id="{1099EF2B-C6DD-462F-B39D-F46D249CAD4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6E2934C-3EE5-48F0-B1E8-129C9EFA5F04}"/>
              </a:ext>
            </a:extLst>
          </p:cNvPr>
          <p:cNvSpPr>
            <a:spLocks noGrp="1"/>
          </p:cNvSpPr>
          <p:nvPr>
            <p:ph type="sldNum" sz="quarter" idx="12"/>
          </p:nvPr>
        </p:nvSpPr>
        <p:spPr/>
        <p:txBody>
          <a:bodyPr/>
          <a:lstStyle/>
          <a:p>
            <a:fld id="{3F12F74F-1E17-4A39-A4FD-CCE0CEBC6A9F}" type="slidenum">
              <a:rPr lang="fr-FR" smtClean="0"/>
              <a:t>‹N°›</a:t>
            </a:fld>
            <a:endParaRPr lang="fr-FR"/>
          </a:p>
        </p:txBody>
      </p:sp>
    </p:spTree>
    <p:extLst>
      <p:ext uri="{BB962C8B-B14F-4D97-AF65-F5344CB8AC3E}">
        <p14:creationId xmlns:p14="http://schemas.microsoft.com/office/powerpoint/2010/main" val="3136637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4CCCB9-2536-48E8-B849-5D12FA6C7EE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CD929A6-A415-42AA-BFA1-6C0A85A79D7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59980B4-6C29-4B43-BCAE-6149C0195B0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EF4A81A-1171-4C16-ACE6-AD1CDB1CFA3D}"/>
              </a:ext>
            </a:extLst>
          </p:cNvPr>
          <p:cNvSpPr>
            <a:spLocks noGrp="1"/>
          </p:cNvSpPr>
          <p:nvPr>
            <p:ph type="dt" sz="half" idx="10"/>
          </p:nvPr>
        </p:nvSpPr>
        <p:spPr/>
        <p:txBody>
          <a:bodyPr/>
          <a:lstStyle/>
          <a:p>
            <a:fld id="{CF33C500-EBD0-4699-81B0-962E9564BBB9}" type="datetimeFigureOut">
              <a:rPr lang="fr-FR" smtClean="0"/>
              <a:t>01/05/2021</a:t>
            </a:fld>
            <a:endParaRPr lang="fr-FR"/>
          </a:p>
        </p:txBody>
      </p:sp>
      <p:sp>
        <p:nvSpPr>
          <p:cNvPr id="6" name="Espace réservé du pied de page 5">
            <a:extLst>
              <a:ext uri="{FF2B5EF4-FFF2-40B4-BE49-F238E27FC236}">
                <a16:creationId xmlns:a16="http://schemas.microsoft.com/office/drawing/2014/main" id="{0B0A4C48-6E11-4AC4-BB09-B12DE6590F0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A9209C1-9D4E-460A-99E0-E4C944F780EE}"/>
              </a:ext>
            </a:extLst>
          </p:cNvPr>
          <p:cNvSpPr>
            <a:spLocks noGrp="1"/>
          </p:cNvSpPr>
          <p:nvPr>
            <p:ph type="sldNum" sz="quarter" idx="12"/>
          </p:nvPr>
        </p:nvSpPr>
        <p:spPr/>
        <p:txBody>
          <a:bodyPr/>
          <a:lstStyle/>
          <a:p>
            <a:fld id="{3F12F74F-1E17-4A39-A4FD-CCE0CEBC6A9F}" type="slidenum">
              <a:rPr lang="fr-FR" smtClean="0"/>
              <a:t>‹N°›</a:t>
            </a:fld>
            <a:endParaRPr lang="fr-FR"/>
          </a:p>
        </p:txBody>
      </p:sp>
    </p:spTree>
    <p:extLst>
      <p:ext uri="{BB962C8B-B14F-4D97-AF65-F5344CB8AC3E}">
        <p14:creationId xmlns:p14="http://schemas.microsoft.com/office/powerpoint/2010/main" val="212986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DB7709-3390-4C77-AF7B-447DEA5B4C7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8800A78-245F-40AA-8B11-10B166B76E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CA41F37-E66D-4072-9007-6DE4A6B2A6D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D06CBFE-51EA-4C39-9ED7-BD3A330F9B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42D68B1-928D-441C-B341-D9BFF1487A7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35D8C5F-8410-4B64-912E-111F83AB1ECE}"/>
              </a:ext>
            </a:extLst>
          </p:cNvPr>
          <p:cNvSpPr>
            <a:spLocks noGrp="1"/>
          </p:cNvSpPr>
          <p:nvPr>
            <p:ph type="dt" sz="half" idx="10"/>
          </p:nvPr>
        </p:nvSpPr>
        <p:spPr/>
        <p:txBody>
          <a:bodyPr/>
          <a:lstStyle/>
          <a:p>
            <a:fld id="{CF33C500-EBD0-4699-81B0-962E9564BBB9}" type="datetimeFigureOut">
              <a:rPr lang="fr-FR" smtClean="0"/>
              <a:t>01/05/2021</a:t>
            </a:fld>
            <a:endParaRPr lang="fr-FR"/>
          </a:p>
        </p:txBody>
      </p:sp>
      <p:sp>
        <p:nvSpPr>
          <p:cNvPr id="8" name="Espace réservé du pied de page 7">
            <a:extLst>
              <a:ext uri="{FF2B5EF4-FFF2-40B4-BE49-F238E27FC236}">
                <a16:creationId xmlns:a16="http://schemas.microsoft.com/office/drawing/2014/main" id="{0C12CB87-1DA1-4973-8223-9F65E375908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D591A9C-9706-4E9E-AE95-D29D34EEF267}"/>
              </a:ext>
            </a:extLst>
          </p:cNvPr>
          <p:cNvSpPr>
            <a:spLocks noGrp="1"/>
          </p:cNvSpPr>
          <p:nvPr>
            <p:ph type="sldNum" sz="quarter" idx="12"/>
          </p:nvPr>
        </p:nvSpPr>
        <p:spPr/>
        <p:txBody>
          <a:bodyPr/>
          <a:lstStyle/>
          <a:p>
            <a:fld id="{3F12F74F-1E17-4A39-A4FD-CCE0CEBC6A9F}" type="slidenum">
              <a:rPr lang="fr-FR" smtClean="0"/>
              <a:t>‹N°›</a:t>
            </a:fld>
            <a:endParaRPr lang="fr-FR"/>
          </a:p>
        </p:txBody>
      </p:sp>
    </p:spTree>
    <p:extLst>
      <p:ext uri="{BB962C8B-B14F-4D97-AF65-F5344CB8AC3E}">
        <p14:creationId xmlns:p14="http://schemas.microsoft.com/office/powerpoint/2010/main" val="3826800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537768-C124-4C2A-B2CB-54D339AA2D4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53317E1-E772-4F0D-A896-230E517CEF02}"/>
              </a:ext>
            </a:extLst>
          </p:cNvPr>
          <p:cNvSpPr>
            <a:spLocks noGrp="1"/>
          </p:cNvSpPr>
          <p:nvPr>
            <p:ph type="dt" sz="half" idx="10"/>
          </p:nvPr>
        </p:nvSpPr>
        <p:spPr/>
        <p:txBody>
          <a:bodyPr/>
          <a:lstStyle/>
          <a:p>
            <a:fld id="{CF33C500-EBD0-4699-81B0-962E9564BBB9}" type="datetimeFigureOut">
              <a:rPr lang="fr-FR" smtClean="0"/>
              <a:t>01/05/2021</a:t>
            </a:fld>
            <a:endParaRPr lang="fr-FR"/>
          </a:p>
        </p:txBody>
      </p:sp>
      <p:sp>
        <p:nvSpPr>
          <p:cNvPr id="4" name="Espace réservé du pied de page 3">
            <a:extLst>
              <a:ext uri="{FF2B5EF4-FFF2-40B4-BE49-F238E27FC236}">
                <a16:creationId xmlns:a16="http://schemas.microsoft.com/office/drawing/2014/main" id="{DC4E18D3-246C-4C58-82A4-F47ADF904C5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857DD24-F609-439C-843D-BAB5DAEB81F3}"/>
              </a:ext>
            </a:extLst>
          </p:cNvPr>
          <p:cNvSpPr>
            <a:spLocks noGrp="1"/>
          </p:cNvSpPr>
          <p:nvPr>
            <p:ph type="sldNum" sz="quarter" idx="12"/>
          </p:nvPr>
        </p:nvSpPr>
        <p:spPr/>
        <p:txBody>
          <a:bodyPr/>
          <a:lstStyle/>
          <a:p>
            <a:fld id="{3F12F74F-1E17-4A39-A4FD-CCE0CEBC6A9F}" type="slidenum">
              <a:rPr lang="fr-FR" smtClean="0"/>
              <a:t>‹N°›</a:t>
            </a:fld>
            <a:endParaRPr lang="fr-FR"/>
          </a:p>
        </p:txBody>
      </p:sp>
    </p:spTree>
    <p:extLst>
      <p:ext uri="{BB962C8B-B14F-4D97-AF65-F5344CB8AC3E}">
        <p14:creationId xmlns:p14="http://schemas.microsoft.com/office/powerpoint/2010/main" val="2623063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65D306D-89BB-436D-9DEE-85331CAA0EDD}"/>
              </a:ext>
            </a:extLst>
          </p:cNvPr>
          <p:cNvSpPr>
            <a:spLocks noGrp="1"/>
          </p:cNvSpPr>
          <p:nvPr>
            <p:ph type="dt" sz="half" idx="10"/>
          </p:nvPr>
        </p:nvSpPr>
        <p:spPr/>
        <p:txBody>
          <a:bodyPr/>
          <a:lstStyle/>
          <a:p>
            <a:fld id="{CF33C500-EBD0-4699-81B0-962E9564BBB9}" type="datetimeFigureOut">
              <a:rPr lang="fr-FR" smtClean="0"/>
              <a:t>01/05/2021</a:t>
            </a:fld>
            <a:endParaRPr lang="fr-FR"/>
          </a:p>
        </p:txBody>
      </p:sp>
      <p:sp>
        <p:nvSpPr>
          <p:cNvPr id="3" name="Espace réservé du pied de page 2">
            <a:extLst>
              <a:ext uri="{FF2B5EF4-FFF2-40B4-BE49-F238E27FC236}">
                <a16:creationId xmlns:a16="http://schemas.microsoft.com/office/drawing/2014/main" id="{71408747-9784-4F2E-90EC-478F0D9E32C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965F332-7AE0-422F-ACDD-1AEA9F7265F1}"/>
              </a:ext>
            </a:extLst>
          </p:cNvPr>
          <p:cNvSpPr>
            <a:spLocks noGrp="1"/>
          </p:cNvSpPr>
          <p:nvPr>
            <p:ph type="sldNum" sz="quarter" idx="12"/>
          </p:nvPr>
        </p:nvSpPr>
        <p:spPr/>
        <p:txBody>
          <a:bodyPr/>
          <a:lstStyle/>
          <a:p>
            <a:fld id="{3F12F74F-1E17-4A39-A4FD-CCE0CEBC6A9F}" type="slidenum">
              <a:rPr lang="fr-FR" smtClean="0"/>
              <a:t>‹N°›</a:t>
            </a:fld>
            <a:endParaRPr lang="fr-FR"/>
          </a:p>
        </p:txBody>
      </p:sp>
    </p:spTree>
    <p:extLst>
      <p:ext uri="{BB962C8B-B14F-4D97-AF65-F5344CB8AC3E}">
        <p14:creationId xmlns:p14="http://schemas.microsoft.com/office/powerpoint/2010/main" val="3878760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7B7497-BF67-4688-88BF-26981503936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49E5290-1B0E-4C67-A8C5-F93CE837C3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CFC4DF8-2B54-43B2-A146-59F59F4635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D5CA68C-8504-4B9C-8615-F520863CE630}"/>
              </a:ext>
            </a:extLst>
          </p:cNvPr>
          <p:cNvSpPr>
            <a:spLocks noGrp="1"/>
          </p:cNvSpPr>
          <p:nvPr>
            <p:ph type="dt" sz="half" idx="10"/>
          </p:nvPr>
        </p:nvSpPr>
        <p:spPr/>
        <p:txBody>
          <a:bodyPr/>
          <a:lstStyle/>
          <a:p>
            <a:fld id="{CF33C500-EBD0-4699-81B0-962E9564BBB9}" type="datetimeFigureOut">
              <a:rPr lang="fr-FR" smtClean="0"/>
              <a:t>01/05/2021</a:t>
            </a:fld>
            <a:endParaRPr lang="fr-FR"/>
          </a:p>
        </p:txBody>
      </p:sp>
      <p:sp>
        <p:nvSpPr>
          <p:cNvPr id="6" name="Espace réservé du pied de page 5">
            <a:extLst>
              <a:ext uri="{FF2B5EF4-FFF2-40B4-BE49-F238E27FC236}">
                <a16:creationId xmlns:a16="http://schemas.microsoft.com/office/drawing/2014/main" id="{DFD2A8E8-6667-47F9-ADFE-F92ECCDC676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069942C-D624-4674-BEA6-2771D888FDD9}"/>
              </a:ext>
            </a:extLst>
          </p:cNvPr>
          <p:cNvSpPr>
            <a:spLocks noGrp="1"/>
          </p:cNvSpPr>
          <p:nvPr>
            <p:ph type="sldNum" sz="quarter" idx="12"/>
          </p:nvPr>
        </p:nvSpPr>
        <p:spPr/>
        <p:txBody>
          <a:bodyPr/>
          <a:lstStyle/>
          <a:p>
            <a:fld id="{3F12F74F-1E17-4A39-A4FD-CCE0CEBC6A9F}" type="slidenum">
              <a:rPr lang="fr-FR" smtClean="0"/>
              <a:t>‹N°›</a:t>
            </a:fld>
            <a:endParaRPr lang="fr-FR"/>
          </a:p>
        </p:txBody>
      </p:sp>
    </p:spTree>
    <p:extLst>
      <p:ext uri="{BB962C8B-B14F-4D97-AF65-F5344CB8AC3E}">
        <p14:creationId xmlns:p14="http://schemas.microsoft.com/office/powerpoint/2010/main" val="1869087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B1D3EF-9552-430A-997F-B64B18DCF95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C09354C-FEFC-4F8C-A782-5F315378E9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ECD6A90-D5FA-4E9D-985F-638D6843EC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5F3F3CC-2FE6-4552-964A-FF93C7BE7EFF}"/>
              </a:ext>
            </a:extLst>
          </p:cNvPr>
          <p:cNvSpPr>
            <a:spLocks noGrp="1"/>
          </p:cNvSpPr>
          <p:nvPr>
            <p:ph type="dt" sz="half" idx="10"/>
          </p:nvPr>
        </p:nvSpPr>
        <p:spPr/>
        <p:txBody>
          <a:bodyPr/>
          <a:lstStyle/>
          <a:p>
            <a:fld id="{CF33C500-EBD0-4699-81B0-962E9564BBB9}" type="datetimeFigureOut">
              <a:rPr lang="fr-FR" smtClean="0"/>
              <a:t>01/05/2021</a:t>
            </a:fld>
            <a:endParaRPr lang="fr-FR"/>
          </a:p>
        </p:txBody>
      </p:sp>
      <p:sp>
        <p:nvSpPr>
          <p:cNvPr id="6" name="Espace réservé du pied de page 5">
            <a:extLst>
              <a:ext uri="{FF2B5EF4-FFF2-40B4-BE49-F238E27FC236}">
                <a16:creationId xmlns:a16="http://schemas.microsoft.com/office/drawing/2014/main" id="{5DCD9B8E-1404-42D8-9874-E3E0039DE87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6BBC46D-29FA-47ED-A9AA-FC3D4BC295BF}"/>
              </a:ext>
            </a:extLst>
          </p:cNvPr>
          <p:cNvSpPr>
            <a:spLocks noGrp="1"/>
          </p:cNvSpPr>
          <p:nvPr>
            <p:ph type="sldNum" sz="quarter" idx="12"/>
          </p:nvPr>
        </p:nvSpPr>
        <p:spPr/>
        <p:txBody>
          <a:bodyPr/>
          <a:lstStyle/>
          <a:p>
            <a:fld id="{3F12F74F-1E17-4A39-A4FD-CCE0CEBC6A9F}" type="slidenum">
              <a:rPr lang="fr-FR" smtClean="0"/>
              <a:t>‹N°›</a:t>
            </a:fld>
            <a:endParaRPr lang="fr-FR"/>
          </a:p>
        </p:txBody>
      </p:sp>
    </p:spTree>
    <p:extLst>
      <p:ext uri="{BB962C8B-B14F-4D97-AF65-F5344CB8AC3E}">
        <p14:creationId xmlns:p14="http://schemas.microsoft.com/office/powerpoint/2010/main" val="1007628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F63C772-EF91-48C4-9159-B5328B01ED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4B50CCC-CA79-4DD1-9F88-7A82326957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F2F8E45-A859-4049-BB24-297E508945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33C500-EBD0-4699-81B0-962E9564BBB9}" type="datetimeFigureOut">
              <a:rPr lang="fr-FR" smtClean="0"/>
              <a:t>01/05/2021</a:t>
            </a:fld>
            <a:endParaRPr lang="fr-FR"/>
          </a:p>
        </p:txBody>
      </p:sp>
      <p:sp>
        <p:nvSpPr>
          <p:cNvPr id="5" name="Espace réservé du pied de page 4">
            <a:extLst>
              <a:ext uri="{FF2B5EF4-FFF2-40B4-BE49-F238E27FC236}">
                <a16:creationId xmlns:a16="http://schemas.microsoft.com/office/drawing/2014/main" id="{16057379-E7BA-4995-8F5E-F410A7908C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31C49B0-E705-41E5-9D23-3504118F26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12F74F-1E17-4A39-A4FD-CCE0CEBC6A9F}" type="slidenum">
              <a:rPr lang="fr-FR" smtClean="0"/>
              <a:t>‹N°›</a:t>
            </a:fld>
            <a:endParaRPr lang="fr-FR"/>
          </a:p>
        </p:txBody>
      </p:sp>
    </p:spTree>
    <p:extLst>
      <p:ext uri="{BB962C8B-B14F-4D97-AF65-F5344CB8AC3E}">
        <p14:creationId xmlns:p14="http://schemas.microsoft.com/office/powerpoint/2010/main" val="2284759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gif"/><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D3FCC1-B796-4F2C-B439-282272CDA406}"/>
              </a:ext>
            </a:extLst>
          </p:cNvPr>
          <p:cNvSpPr>
            <a:spLocks noGrp="1"/>
          </p:cNvSpPr>
          <p:nvPr>
            <p:ph type="ctrTitle"/>
          </p:nvPr>
        </p:nvSpPr>
        <p:spPr>
          <a:xfrm>
            <a:off x="138027" y="2915769"/>
            <a:ext cx="11278773" cy="971820"/>
          </a:xfrm>
        </p:spPr>
        <p:txBody>
          <a:bodyPr>
            <a:noAutofit/>
          </a:bodyPr>
          <a:lstStyle/>
          <a:p>
            <a:pPr algn="l"/>
            <a:r>
              <a:rPr lang="fr-FR" sz="4800" dirty="0">
                <a:latin typeface="Berlin Sans FB Demi" panose="020E0802020502020306" pitchFamily="34" charset="0"/>
              </a:rPr>
              <a:t>Enseignement de spécialité : Numérique et Sciences Informatiques</a:t>
            </a:r>
          </a:p>
        </p:txBody>
      </p:sp>
      <p:sp>
        <p:nvSpPr>
          <p:cNvPr id="3" name="Sous-titre 2">
            <a:extLst>
              <a:ext uri="{FF2B5EF4-FFF2-40B4-BE49-F238E27FC236}">
                <a16:creationId xmlns:a16="http://schemas.microsoft.com/office/drawing/2014/main" id="{BFF365A3-7F8C-40AE-B0EF-7FC205585DA8}"/>
              </a:ext>
            </a:extLst>
          </p:cNvPr>
          <p:cNvSpPr>
            <a:spLocks noGrp="1"/>
          </p:cNvSpPr>
          <p:nvPr>
            <p:ph type="subTitle" idx="1"/>
          </p:nvPr>
        </p:nvSpPr>
        <p:spPr>
          <a:xfrm>
            <a:off x="104940" y="6146948"/>
            <a:ext cx="2709543" cy="572583"/>
          </a:xfrm>
        </p:spPr>
        <p:txBody>
          <a:bodyPr>
            <a:normAutofit/>
          </a:bodyPr>
          <a:lstStyle/>
          <a:p>
            <a:pPr algn="l"/>
            <a:r>
              <a:rPr lang="fr-FR" sz="3000" dirty="0">
                <a:latin typeface="Verdana" panose="020B0604030504040204" pitchFamily="34" charset="0"/>
                <a:ea typeface="Verdana" panose="020B0604030504040204" pitchFamily="34" charset="0"/>
              </a:rPr>
              <a:t>Avril 2021</a:t>
            </a:r>
          </a:p>
        </p:txBody>
      </p:sp>
      <p:sp>
        <p:nvSpPr>
          <p:cNvPr id="8"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5AA24DA4-B0B3-486A-A6BF-A755AFD28C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027" y="119408"/>
            <a:ext cx="2615936" cy="1849351"/>
          </a:xfrm>
          <a:prstGeom prst="rect">
            <a:avLst/>
          </a:prstGeom>
        </p:spPr>
      </p:pic>
      <p:sp>
        <p:nvSpPr>
          <p:cNvPr id="11" name="Titre 1">
            <a:extLst>
              <a:ext uri="{FF2B5EF4-FFF2-40B4-BE49-F238E27FC236}">
                <a16:creationId xmlns:a16="http://schemas.microsoft.com/office/drawing/2014/main" id="{DBD3FCC1-B796-4F2C-B439-282272CDA406}"/>
              </a:ext>
            </a:extLst>
          </p:cNvPr>
          <p:cNvSpPr txBox="1">
            <a:spLocks/>
          </p:cNvSpPr>
          <p:nvPr/>
        </p:nvSpPr>
        <p:spPr>
          <a:xfrm>
            <a:off x="6835756" y="5523722"/>
            <a:ext cx="5163411" cy="124177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4000" b="1" dirty="0">
                <a:solidFill>
                  <a:schemeClr val="bg1"/>
                </a:solidFill>
                <a:latin typeface="Berlin Sans FB Demi" panose="020E0802020502020306" pitchFamily="34" charset="0"/>
              </a:rPr>
              <a:t>Baccalauréat général</a:t>
            </a:r>
          </a:p>
        </p:txBody>
      </p:sp>
      <p:sp>
        <p:nvSpPr>
          <p:cNvPr id="13" name="Titre 1">
            <a:extLst>
              <a:ext uri="{FF2B5EF4-FFF2-40B4-BE49-F238E27FC236}">
                <a16:creationId xmlns:a16="http://schemas.microsoft.com/office/drawing/2014/main" id="{DBD3FCC1-B796-4F2C-B439-282272CDA406}"/>
              </a:ext>
            </a:extLst>
          </p:cNvPr>
          <p:cNvSpPr txBox="1">
            <a:spLocks/>
          </p:cNvSpPr>
          <p:nvPr/>
        </p:nvSpPr>
        <p:spPr>
          <a:xfrm>
            <a:off x="5747657" y="727788"/>
            <a:ext cx="6335486" cy="12409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fr-FR" sz="3500" b="1" dirty="0">
                <a:solidFill>
                  <a:srgbClr val="FF0000"/>
                </a:solidFill>
                <a:latin typeface="Berlin Sans FB Demi" panose="020E0802020502020306" pitchFamily="34" charset="0"/>
              </a:rPr>
              <a:t>Lycée Polyvalent Curie-Corot</a:t>
            </a:r>
          </a:p>
          <a:p>
            <a:pPr algn="r"/>
            <a:r>
              <a:rPr lang="fr-FR" sz="4000" b="1" dirty="0">
                <a:solidFill>
                  <a:srgbClr val="FF0000"/>
                </a:solidFill>
                <a:latin typeface="Berlin Sans FB Demi" panose="020E0802020502020306" pitchFamily="34" charset="0"/>
              </a:rPr>
              <a:t>SAINT-LÔ</a:t>
            </a:r>
          </a:p>
        </p:txBody>
      </p:sp>
    </p:spTree>
    <p:extLst>
      <p:ext uri="{BB962C8B-B14F-4D97-AF65-F5344CB8AC3E}">
        <p14:creationId xmlns:p14="http://schemas.microsoft.com/office/powerpoint/2010/main" val="605684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207963"/>
            <a:ext cx="10515599" cy="1325563"/>
          </a:xfrm>
        </p:spPr>
        <p:txBody>
          <a:bodyPr/>
          <a:lstStyle/>
          <a:p>
            <a:pPr algn="ctr"/>
            <a:r>
              <a:rPr lang="fr-FR" dirty="0">
                <a:latin typeface="Berlin Sans FB Demi" panose="020E0802020502020306" pitchFamily="34" charset="0"/>
              </a:rPr>
              <a:t>Numérique et Sciences Informatiques</a:t>
            </a:r>
            <a:br>
              <a:rPr lang="fr-FR" dirty="0">
                <a:latin typeface="Berlin Sans FB Demi" panose="020E0802020502020306" pitchFamily="34" charset="0"/>
              </a:rPr>
            </a:br>
            <a:r>
              <a:rPr lang="fr-FR" sz="2800" dirty="0">
                <a:latin typeface="Berlin Sans FB Demi" panose="020E0802020502020306" pitchFamily="34" charset="0"/>
              </a:rPr>
              <a:t>L'évaluation</a:t>
            </a:r>
            <a:endParaRPr lang="fr-FR" sz="2800" b="1" dirty="0"/>
          </a:p>
        </p:txBody>
      </p:sp>
      <p:sp>
        <p:nvSpPr>
          <p:cNvPr id="3" name="Espace réservé du contenu 2"/>
          <p:cNvSpPr>
            <a:spLocks noGrp="1"/>
          </p:cNvSpPr>
          <p:nvPr>
            <p:ph idx="1"/>
          </p:nvPr>
        </p:nvSpPr>
        <p:spPr>
          <a:xfrm>
            <a:off x="838200" y="1825625"/>
            <a:ext cx="10515600" cy="4160838"/>
          </a:xfrm>
        </p:spPr>
        <p:txBody>
          <a:bodyPr/>
          <a:lstStyle/>
          <a:p>
            <a:pPr marL="0" indent="0">
              <a:buNone/>
            </a:pPr>
            <a:endParaRPr lang="fr-FR" dirty="0">
              <a:latin typeface="Cambria" panose="02040503050406030204" pitchFamily="18" charset="0"/>
              <a:ea typeface="Cambria" panose="02040503050406030204" pitchFamily="18" charset="0"/>
            </a:endParaRPr>
          </a:p>
          <a:p>
            <a:pPr marL="0" indent="0">
              <a:buNone/>
            </a:pPr>
            <a:endParaRPr lang="fr-FR" dirty="0"/>
          </a:p>
        </p:txBody>
      </p:sp>
      <p:sp>
        <p:nvSpPr>
          <p:cNvPr id="4" name="Ellipse 3"/>
          <p:cNvSpPr/>
          <p:nvPr/>
        </p:nvSpPr>
        <p:spPr>
          <a:xfrm>
            <a:off x="4600575" y="3529014"/>
            <a:ext cx="2243137" cy="928687"/>
          </a:xfrm>
          <a:prstGeom prst="ellipse">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rPr>
              <a:t>EPREUVE DU BAC</a:t>
            </a:r>
          </a:p>
        </p:txBody>
      </p:sp>
      <p:sp>
        <p:nvSpPr>
          <p:cNvPr id="5" name="Ellipse 4"/>
          <p:cNvSpPr/>
          <p:nvPr/>
        </p:nvSpPr>
        <p:spPr>
          <a:xfrm>
            <a:off x="2311987" y="2449014"/>
            <a:ext cx="2160000" cy="1080000"/>
          </a:xfrm>
          <a:prstGeom prst="ellipse">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rPr>
              <a:t>Si j'arrête en fin de Première</a:t>
            </a:r>
          </a:p>
        </p:txBody>
      </p:sp>
      <p:sp>
        <p:nvSpPr>
          <p:cNvPr id="6" name="Ellipse 5"/>
          <p:cNvSpPr/>
          <p:nvPr/>
        </p:nvSpPr>
        <p:spPr>
          <a:xfrm>
            <a:off x="5929312" y="1955801"/>
            <a:ext cx="3600000" cy="1214437"/>
          </a:xfrm>
          <a:prstGeom prst="ellipse">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rPr>
              <a:t>Un QCM de 42 questions sur l'ensemble du programme</a:t>
            </a:r>
          </a:p>
        </p:txBody>
      </p:sp>
      <p:sp>
        <p:nvSpPr>
          <p:cNvPr id="7" name="Ellipse 6"/>
          <p:cNvSpPr/>
          <p:nvPr/>
        </p:nvSpPr>
        <p:spPr>
          <a:xfrm>
            <a:off x="6832893" y="4429125"/>
            <a:ext cx="2160000" cy="1039811"/>
          </a:xfrm>
          <a:prstGeom prst="ellipse">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rPr>
              <a:t>Si je continue en Terminale</a:t>
            </a:r>
          </a:p>
        </p:txBody>
      </p:sp>
      <p:sp>
        <p:nvSpPr>
          <p:cNvPr id="8" name="Ellipse 7"/>
          <p:cNvSpPr/>
          <p:nvPr/>
        </p:nvSpPr>
        <p:spPr>
          <a:xfrm>
            <a:off x="1600199" y="4429125"/>
            <a:ext cx="3600000" cy="1440000"/>
          </a:xfrm>
          <a:prstGeom prst="ellipse">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rPr>
              <a:t>Une épreuve écrite sur 12 points</a:t>
            </a:r>
          </a:p>
          <a:p>
            <a:pPr algn="ctr"/>
            <a:r>
              <a:rPr lang="fr-FR" dirty="0">
                <a:ln w="0"/>
                <a:solidFill>
                  <a:schemeClr val="tx1"/>
                </a:solidFill>
                <a:effectLst>
                  <a:outerShdw blurRad="38100" dist="19050" dir="2700000" algn="tl" rotWithShape="0">
                    <a:schemeClr val="dk1">
                      <a:alpha val="40000"/>
                    </a:schemeClr>
                  </a:outerShdw>
                </a:effectLst>
              </a:rPr>
              <a:t>Une épreuve pratique sur 8 points</a:t>
            </a:r>
          </a:p>
        </p:txBody>
      </p:sp>
      <p:cxnSp>
        <p:nvCxnSpPr>
          <p:cNvPr id="9" name="Connecteur en arc 8"/>
          <p:cNvCxnSpPr/>
          <p:nvPr/>
        </p:nvCxnSpPr>
        <p:spPr>
          <a:xfrm flipV="1">
            <a:off x="4471987" y="2587375"/>
            <a:ext cx="1457326" cy="413000"/>
          </a:xfrm>
          <a:prstGeom prst="curvedConnector3">
            <a:avLst/>
          </a:prstGeom>
          <a:ln w="38100">
            <a:tailEnd type="triangle"/>
          </a:ln>
        </p:spPr>
        <p:style>
          <a:lnRef idx="3">
            <a:schemeClr val="dk1"/>
          </a:lnRef>
          <a:fillRef idx="0">
            <a:schemeClr val="dk1"/>
          </a:fillRef>
          <a:effectRef idx="2">
            <a:schemeClr val="dk1"/>
          </a:effectRef>
          <a:fontRef idx="minor">
            <a:schemeClr val="tx1"/>
          </a:fontRef>
        </p:style>
      </p:cxnSp>
      <p:cxnSp>
        <p:nvCxnSpPr>
          <p:cNvPr id="10" name="Connecteur en arc 9"/>
          <p:cNvCxnSpPr/>
          <p:nvPr/>
        </p:nvCxnSpPr>
        <p:spPr>
          <a:xfrm rot="10800000" flipV="1">
            <a:off x="5200199" y="5015581"/>
            <a:ext cx="1632694" cy="352303"/>
          </a:xfrm>
          <a:prstGeom prst="curvedConnector3">
            <a:avLst/>
          </a:prstGeom>
          <a:ln w="38100">
            <a:tailEnd type="triangle"/>
          </a:ln>
        </p:spPr>
        <p:style>
          <a:lnRef idx="3">
            <a:schemeClr val="dk1"/>
          </a:lnRef>
          <a:fillRef idx="0">
            <a:schemeClr val="dk1"/>
          </a:fillRef>
          <a:effectRef idx="2">
            <a:schemeClr val="dk1"/>
          </a:effectRef>
          <a:fontRef idx="minor">
            <a:schemeClr val="tx1"/>
          </a:fontRef>
        </p:style>
      </p:cxnSp>
      <p:cxnSp>
        <p:nvCxnSpPr>
          <p:cNvPr id="11" name="Connecteur droit avec flèche 10"/>
          <p:cNvCxnSpPr/>
          <p:nvPr/>
        </p:nvCxnSpPr>
        <p:spPr>
          <a:xfrm flipH="1" flipV="1">
            <a:off x="4286250" y="3249489"/>
            <a:ext cx="608728" cy="464009"/>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12" name="Connecteur droit avec flèche 11"/>
          <p:cNvCxnSpPr>
            <a:stCxn id="4" idx="5"/>
          </p:cNvCxnSpPr>
          <p:nvPr/>
        </p:nvCxnSpPr>
        <p:spPr>
          <a:xfrm>
            <a:off x="6515212" y="4321698"/>
            <a:ext cx="528526" cy="421752"/>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82116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207963"/>
            <a:ext cx="10515599" cy="1325563"/>
          </a:xfrm>
        </p:spPr>
        <p:txBody>
          <a:bodyPr/>
          <a:lstStyle/>
          <a:p>
            <a:pPr algn="ctr"/>
            <a:r>
              <a:rPr lang="fr-FR" dirty="0">
                <a:latin typeface="Berlin Sans FB Demi" panose="020E0802020502020306" pitchFamily="34" charset="0"/>
              </a:rPr>
              <a:t>Numérique et Sciences Informatiques</a:t>
            </a:r>
            <a:br>
              <a:rPr lang="fr-FR" dirty="0">
                <a:latin typeface="Berlin Sans FB Demi" panose="020E0802020502020306" pitchFamily="34" charset="0"/>
              </a:rPr>
            </a:br>
            <a:r>
              <a:rPr lang="fr-FR" sz="2800" dirty="0">
                <a:latin typeface="Berlin Sans FB Demi" panose="020E0802020502020306" pitchFamily="34" charset="0"/>
              </a:rPr>
              <a:t>Exemples de projets</a:t>
            </a:r>
            <a:endParaRPr lang="fr-FR" sz="2800" b="1" dirty="0"/>
          </a:p>
        </p:txBody>
      </p:sp>
      <p:sp>
        <p:nvSpPr>
          <p:cNvPr id="3" name="Espace réservé du contenu 2"/>
          <p:cNvSpPr>
            <a:spLocks noGrp="1"/>
          </p:cNvSpPr>
          <p:nvPr>
            <p:ph idx="1"/>
          </p:nvPr>
        </p:nvSpPr>
        <p:spPr>
          <a:xfrm>
            <a:off x="838200" y="1825625"/>
            <a:ext cx="10515600" cy="4160838"/>
          </a:xfrm>
        </p:spPr>
        <p:txBody>
          <a:bodyPr/>
          <a:lstStyle/>
          <a:p>
            <a:pPr marL="0" indent="0">
              <a:buNone/>
            </a:pPr>
            <a:endParaRPr lang="fr-FR" dirty="0">
              <a:latin typeface="Cambria" panose="02040503050406030204" pitchFamily="18" charset="0"/>
              <a:ea typeface="Cambria" panose="02040503050406030204" pitchFamily="18" charset="0"/>
            </a:endParaRPr>
          </a:p>
          <a:p>
            <a:pPr marL="0" indent="0">
              <a:buNone/>
            </a:pPr>
            <a:endParaRPr lang="fr-FR" dirty="0"/>
          </a:p>
        </p:txBody>
      </p:sp>
      <p:grpSp>
        <p:nvGrpSpPr>
          <p:cNvPr id="18" name="Groupe 17"/>
          <p:cNvGrpSpPr/>
          <p:nvPr/>
        </p:nvGrpSpPr>
        <p:grpSpPr>
          <a:xfrm>
            <a:off x="940669" y="956603"/>
            <a:ext cx="2529791" cy="1975418"/>
            <a:chOff x="507608" y="1017575"/>
            <a:chExt cx="2529791" cy="1975418"/>
          </a:xfrm>
        </p:grpSpPr>
        <p:sp>
          <p:nvSpPr>
            <p:cNvPr id="5" name="Rectangle à coins arrondis 4"/>
            <p:cNvSpPr/>
            <p:nvPr/>
          </p:nvSpPr>
          <p:spPr>
            <a:xfrm>
              <a:off x="507608" y="1017575"/>
              <a:ext cx="2529791" cy="1975418"/>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600" dirty="0"/>
            </a:p>
            <a:p>
              <a:pPr algn="ctr"/>
              <a:endParaRPr lang="fr-FR" sz="1600" dirty="0"/>
            </a:p>
            <a:p>
              <a:pPr algn="ctr"/>
              <a:endParaRPr lang="fr-FR" sz="1600" dirty="0"/>
            </a:p>
            <a:p>
              <a:pPr algn="ctr"/>
              <a:endParaRPr lang="fr-FR" sz="1600" dirty="0"/>
            </a:p>
            <a:p>
              <a:pPr algn="ctr"/>
              <a:endParaRPr lang="fr-FR" sz="1600" dirty="0"/>
            </a:p>
            <a:p>
              <a:pPr algn="ctr"/>
              <a:r>
                <a:rPr lang="fr-FR" sz="2400" dirty="0">
                  <a:latin typeface="Cambria" panose="02040503050406030204" pitchFamily="18" charset="0"/>
                  <a:ea typeface="Cambria" panose="02040503050406030204" pitchFamily="18" charset="0"/>
                </a:rPr>
                <a:t>La bonne paye</a:t>
              </a:r>
            </a:p>
          </p:txBody>
        </p:sp>
        <p:pic>
          <p:nvPicPr>
            <p:cNvPr id="10" name="Image 9"/>
            <p:cNvPicPr>
              <a:picLocks noChangeAspect="1"/>
            </p:cNvPicPr>
            <p:nvPr/>
          </p:nvPicPr>
          <p:blipFill rotWithShape="1">
            <a:blip r:embed="rId2"/>
            <a:srcRect t="12949" b="19546"/>
            <a:stretch/>
          </p:blipFill>
          <p:spPr>
            <a:xfrm>
              <a:off x="803582" y="1112783"/>
              <a:ext cx="1904399" cy="1285580"/>
            </a:xfrm>
            <a:prstGeom prst="rect">
              <a:avLst/>
            </a:prstGeom>
          </p:spPr>
        </p:pic>
      </p:grpSp>
      <p:grpSp>
        <p:nvGrpSpPr>
          <p:cNvPr id="19" name="Groupe 18"/>
          <p:cNvGrpSpPr/>
          <p:nvPr/>
        </p:nvGrpSpPr>
        <p:grpSpPr>
          <a:xfrm>
            <a:off x="4986201" y="1533526"/>
            <a:ext cx="2322067" cy="2452687"/>
            <a:chOff x="4072814" y="1438399"/>
            <a:chExt cx="2322067" cy="2452687"/>
          </a:xfrm>
        </p:grpSpPr>
        <p:sp>
          <p:nvSpPr>
            <p:cNvPr id="6" name="Rectangle à coins arrondis 5"/>
            <p:cNvSpPr/>
            <p:nvPr/>
          </p:nvSpPr>
          <p:spPr>
            <a:xfrm>
              <a:off x="4072814" y="1438399"/>
              <a:ext cx="2322067" cy="2452687"/>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600" dirty="0"/>
            </a:p>
            <a:p>
              <a:pPr algn="ctr"/>
              <a:endParaRPr lang="fr-FR" sz="1600" dirty="0"/>
            </a:p>
            <a:p>
              <a:pPr algn="ctr"/>
              <a:endParaRPr lang="fr-FR" sz="1600" dirty="0"/>
            </a:p>
            <a:p>
              <a:pPr algn="ctr"/>
              <a:endParaRPr lang="fr-FR" sz="1600" dirty="0"/>
            </a:p>
            <a:p>
              <a:pPr algn="ctr"/>
              <a:endParaRPr lang="fr-FR" sz="1600" dirty="0"/>
            </a:p>
            <a:p>
              <a:pPr algn="ctr"/>
              <a:endParaRPr lang="fr-FR" sz="1600" dirty="0"/>
            </a:p>
            <a:p>
              <a:pPr algn="ctr"/>
              <a:endParaRPr lang="fr-FR" sz="1600" dirty="0"/>
            </a:p>
            <a:p>
              <a:pPr algn="ctr"/>
              <a:endParaRPr lang="fr-FR" sz="1600" dirty="0"/>
            </a:p>
            <a:p>
              <a:pPr algn="ctr"/>
              <a:r>
                <a:rPr lang="fr-FR" sz="2400" dirty="0">
                  <a:latin typeface="Cambria" panose="02040503050406030204" pitchFamily="18" charset="0"/>
                  <a:ea typeface="Cambria" panose="02040503050406030204" pitchFamily="18" charset="0"/>
                </a:rPr>
                <a:t>Station météo</a:t>
              </a: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6687" y="1662235"/>
              <a:ext cx="1794370" cy="1794370"/>
            </a:xfrm>
            <a:prstGeom prst="rect">
              <a:avLst/>
            </a:prstGeom>
          </p:spPr>
        </p:pic>
      </p:grpSp>
      <p:grpSp>
        <p:nvGrpSpPr>
          <p:cNvPr id="20" name="Groupe 19"/>
          <p:cNvGrpSpPr/>
          <p:nvPr/>
        </p:nvGrpSpPr>
        <p:grpSpPr>
          <a:xfrm>
            <a:off x="8888910" y="989409"/>
            <a:ext cx="2464889" cy="1796417"/>
            <a:chOff x="8007849" y="1175383"/>
            <a:chExt cx="2464889" cy="1796417"/>
          </a:xfrm>
        </p:grpSpPr>
        <p:sp>
          <p:nvSpPr>
            <p:cNvPr id="4" name="Rectangle à coins arrondis 3"/>
            <p:cNvSpPr/>
            <p:nvPr/>
          </p:nvSpPr>
          <p:spPr>
            <a:xfrm>
              <a:off x="8007849" y="1175383"/>
              <a:ext cx="2464889" cy="1796417"/>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lIns="130046" tIns="65023" rIns="130046" bIns="65023" rtlCol="0" anchor="ctr"/>
            <a:lstStyle/>
            <a:p>
              <a:pPr algn="ctr"/>
              <a:endParaRPr lang="fr-FR" sz="1600" dirty="0"/>
            </a:p>
            <a:p>
              <a:pPr algn="ctr"/>
              <a:endParaRPr lang="fr-FR" sz="1600" dirty="0"/>
            </a:p>
            <a:p>
              <a:pPr algn="ctr"/>
              <a:endParaRPr lang="fr-FR" sz="1600" dirty="0"/>
            </a:p>
            <a:p>
              <a:pPr algn="ctr"/>
              <a:endParaRPr lang="fr-FR" sz="1600" dirty="0"/>
            </a:p>
            <a:p>
              <a:pPr algn="ctr"/>
              <a:endParaRPr lang="fr-FR" sz="1600" dirty="0"/>
            </a:p>
            <a:p>
              <a:pPr algn="ctr"/>
              <a:r>
                <a:rPr lang="fr-FR" sz="2400" dirty="0">
                  <a:latin typeface="Cambria" panose="02040503050406030204" pitchFamily="18" charset="0"/>
                  <a:ea typeface="Cambria" panose="02040503050406030204" pitchFamily="18" charset="0"/>
                </a:rPr>
                <a:t>Site internet</a:t>
              </a:r>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6635" y="1384323"/>
              <a:ext cx="2134375" cy="1177908"/>
            </a:xfrm>
            <a:prstGeom prst="rect">
              <a:avLst/>
            </a:prstGeom>
          </p:spPr>
        </p:pic>
      </p:grpSp>
      <p:grpSp>
        <p:nvGrpSpPr>
          <p:cNvPr id="17" name="Groupe 16"/>
          <p:cNvGrpSpPr/>
          <p:nvPr/>
        </p:nvGrpSpPr>
        <p:grpSpPr>
          <a:xfrm>
            <a:off x="908509" y="3438988"/>
            <a:ext cx="2594109" cy="2777188"/>
            <a:chOff x="377691" y="3372665"/>
            <a:chExt cx="2594109" cy="2777188"/>
          </a:xfrm>
        </p:grpSpPr>
        <p:sp>
          <p:nvSpPr>
            <p:cNvPr id="7" name="Rectangle à coins arrondis 6"/>
            <p:cNvSpPr/>
            <p:nvPr/>
          </p:nvSpPr>
          <p:spPr>
            <a:xfrm>
              <a:off x="377691" y="3372665"/>
              <a:ext cx="2594109" cy="2777188"/>
            </a:xfrm>
            <a:prstGeom prst="roundRect">
              <a:avLst/>
            </a:prstGeom>
            <a:ln>
              <a:solidFill>
                <a:srgbClr val="C3619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600" dirty="0"/>
            </a:p>
            <a:p>
              <a:pPr algn="ctr"/>
              <a:endParaRPr lang="fr-FR" sz="1600" dirty="0"/>
            </a:p>
            <a:p>
              <a:pPr algn="ctr"/>
              <a:endParaRPr lang="fr-FR" sz="1600" dirty="0"/>
            </a:p>
            <a:p>
              <a:pPr algn="ctr"/>
              <a:endParaRPr lang="fr-FR" sz="1600" dirty="0"/>
            </a:p>
            <a:p>
              <a:pPr algn="ctr"/>
              <a:endParaRPr lang="fr-FR" sz="1600" dirty="0"/>
            </a:p>
            <a:p>
              <a:pPr algn="ctr"/>
              <a:endParaRPr lang="fr-FR" sz="1600" dirty="0"/>
            </a:p>
            <a:p>
              <a:pPr algn="ctr"/>
              <a:endParaRPr lang="fr-FR" sz="1600" dirty="0"/>
            </a:p>
            <a:p>
              <a:pPr algn="ctr"/>
              <a:endParaRPr lang="fr-FR" sz="1600" dirty="0"/>
            </a:p>
            <a:p>
              <a:pPr algn="ctr"/>
              <a:endParaRPr lang="fr-FR" sz="1600" dirty="0"/>
            </a:p>
            <a:p>
              <a:pPr algn="ctr"/>
              <a:endParaRPr lang="fr-FR" sz="1600" dirty="0"/>
            </a:p>
            <a:p>
              <a:pPr algn="ctr"/>
              <a:r>
                <a:rPr lang="fr-FR" sz="2400" dirty="0">
                  <a:latin typeface="Cambria" panose="02040503050406030204" pitchFamily="18" charset="0"/>
                  <a:ea typeface="Cambria" panose="02040503050406030204" pitchFamily="18" charset="0"/>
                </a:rPr>
                <a:t>Radio réveil</a:t>
              </a:r>
            </a:p>
          </p:txBody>
        </p:sp>
        <p:pic>
          <p:nvPicPr>
            <p:cNvPr id="13" name="Imag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5765" y="3501374"/>
              <a:ext cx="1453110" cy="2154294"/>
            </a:xfrm>
            <a:prstGeom prst="rect">
              <a:avLst/>
            </a:prstGeom>
          </p:spPr>
        </p:pic>
      </p:grpSp>
      <p:grpSp>
        <p:nvGrpSpPr>
          <p:cNvPr id="16" name="Groupe 15"/>
          <p:cNvGrpSpPr/>
          <p:nvPr/>
        </p:nvGrpSpPr>
        <p:grpSpPr>
          <a:xfrm>
            <a:off x="4245363" y="4183185"/>
            <a:ext cx="3891388" cy="2095377"/>
            <a:chOff x="3680987" y="4054476"/>
            <a:chExt cx="3891388" cy="2095377"/>
          </a:xfrm>
        </p:grpSpPr>
        <p:sp>
          <p:nvSpPr>
            <p:cNvPr id="8" name="Rectangle à coins arrondis 7"/>
            <p:cNvSpPr/>
            <p:nvPr/>
          </p:nvSpPr>
          <p:spPr>
            <a:xfrm>
              <a:off x="3680987" y="4054476"/>
              <a:ext cx="3891388" cy="2095377"/>
            </a:xfrm>
            <a:prstGeom prst="roundRect">
              <a:avLst/>
            </a:prstGeom>
            <a:ln>
              <a:solidFill>
                <a:srgbClr val="C3619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600" dirty="0"/>
            </a:p>
            <a:p>
              <a:pPr algn="ctr"/>
              <a:endParaRPr lang="fr-FR" sz="1600" dirty="0"/>
            </a:p>
            <a:p>
              <a:pPr algn="ctr"/>
              <a:endParaRPr lang="fr-FR" sz="1600" dirty="0"/>
            </a:p>
            <a:p>
              <a:pPr algn="ctr"/>
              <a:endParaRPr lang="fr-FR" sz="1600" dirty="0"/>
            </a:p>
            <a:p>
              <a:pPr algn="ctr"/>
              <a:endParaRPr lang="fr-FR" sz="1600" dirty="0"/>
            </a:p>
            <a:p>
              <a:pPr algn="ctr"/>
              <a:endParaRPr lang="fr-FR" sz="1600" dirty="0"/>
            </a:p>
            <a:p>
              <a:pPr algn="ctr"/>
              <a:endParaRPr lang="fr-FR" sz="1600" dirty="0"/>
            </a:p>
            <a:p>
              <a:pPr algn="ctr"/>
              <a:r>
                <a:rPr lang="fr-FR" sz="2400" dirty="0">
                  <a:latin typeface="Cambria" panose="02040503050406030204" pitchFamily="18" charset="0"/>
                  <a:ea typeface="Cambria" panose="02040503050406030204" pitchFamily="18" charset="0"/>
                </a:rPr>
                <a:t>Table de mixage virtuelle</a:t>
              </a:r>
            </a:p>
          </p:txBody>
        </p:sp>
        <p:pic>
          <p:nvPicPr>
            <p:cNvPr id="14" name="Imag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98470" y="4203579"/>
              <a:ext cx="2568778" cy="1444938"/>
            </a:xfrm>
            <a:prstGeom prst="rect">
              <a:avLst/>
            </a:prstGeom>
          </p:spPr>
        </p:pic>
      </p:grpSp>
      <p:grpSp>
        <p:nvGrpSpPr>
          <p:cNvPr id="21" name="Groupe 20"/>
          <p:cNvGrpSpPr/>
          <p:nvPr/>
        </p:nvGrpSpPr>
        <p:grpSpPr>
          <a:xfrm>
            <a:off x="9194264" y="3501374"/>
            <a:ext cx="2159535" cy="2714802"/>
            <a:chOff x="9297470" y="3141418"/>
            <a:chExt cx="2159535" cy="2714802"/>
          </a:xfrm>
        </p:grpSpPr>
        <p:sp>
          <p:nvSpPr>
            <p:cNvPr id="9" name="Rectangle à coins arrondis 8"/>
            <p:cNvSpPr/>
            <p:nvPr/>
          </p:nvSpPr>
          <p:spPr>
            <a:xfrm>
              <a:off x="9297470" y="3141418"/>
              <a:ext cx="2159535" cy="2714802"/>
            </a:xfrm>
            <a:prstGeom prst="roundRect">
              <a:avLst/>
            </a:prstGeom>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600" dirty="0"/>
            </a:p>
            <a:p>
              <a:pPr algn="ctr"/>
              <a:endParaRPr lang="fr-FR" sz="1600" dirty="0"/>
            </a:p>
            <a:p>
              <a:pPr algn="ctr"/>
              <a:endParaRPr lang="fr-FR" sz="1600" dirty="0"/>
            </a:p>
            <a:p>
              <a:pPr algn="ctr"/>
              <a:endParaRPr lang="fr-FR" sz="1600" dirty="0"/>
            </a:p>
            <a:p>
              <a:pPr algn="ctr"/>
              <a:endParaRPr lang="fr-FR" sz="1600" dirty="0"/>
            </a:p>
            <a:p>
              <a:pPr algn="ctr"/>
              <a:endParaRPr lang="fr-FR" sz="1600" dirty="0"/>
            </a:p>
            <a:p>
              <a:pPr algn="ctr"/>
              <a:endParaRPr lang="fr-FR" sz="1600" dirty="0"/>
            </a:p>
            <a:p>
              <a:pPr algn="ctr"/>
              <a:r>
                <a:rPr lang="fr-FR" sz="1600" dirty="0"/>
                <a:t>            </a:t>
              </a:r>
            </a:p>
            <a:p>
              <a:pPr algn="ctr"/>
              <a:endParaRPr lang="fr-FR" sz="1600" dirty="0"/>
            </a:p>
            <a:p>
              <a:pPr algn="ctr"/>
              <a:endParaRPr lang="fr-FR" sz="1600" dirty="0"/>
            </a:p>
            <a:p>
              <a:pPr algn="ctr"/>
              <a:r>
                <a:rPr lang="fr-FR" sz="2400" dirty="0">
                  <a:latin typeface="Cambria" panose="02040503050406030204" pitchFamily="18" charset="0"/>
                  <a:ea typeface="Cambria" panose="02040503050406030204" pitchFamily="18" charset="0"/>
                </a:rPr>
                <a:t>  Démineur</a:t>
              </a:r>
            </a:p>
          </p:txBody>
        </p:sp>
        <p:pic>
          <p:nvPicPr>
            <p:cNvPr id="15" name="Imag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31269" y="3421755"/>
              <a:ext cx="1540323" cy="1995085"/>
            </a:xfrm>
            <a:prstGeom prst="rect">
              <a:avLst/>
            </a:prstGeom>
          </p:spPr>
        </p:pic>
      </p:grpSp>
    </p:spTree>
    <p:extLst>
      <p:ext uri="{BB962C8B-B14F-4D97-AF65-F5344CB8AC3E}">
        <p14:creationId xmlns:p14="http://schemas.microsoft.com/office/powerpoint/2010/main" val="1537470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207963"/>
            <a:ext cx="10515599" cy="1325563"/>
          </a:xfrm>
        </p:spPr>
        <p:txBody>
          <a:bodyPr/>
          <a:lstStyle/>
          <a:p>
            <a:pPr algn="ctr"/>
            <a:r>
              <a:rPr lang="fr-FR" dirty="0">
                <a:latin typeface="Berlin Sans FB Demi" panose="020E0802020502020306" pitchFamily="34" charset="0"/>
              </a:rPr>
              <a:t>Numérique et Sciences Informatiques</a:t>
            </a:r>
            <a:br>
              <a:rPr lang="fr-FR" dirty="0">
                <a:latin typeface="Berlin Sans FB Demi" panose="020E0802020502020306" pitchFamily="34" charset="0"/>
              </a:rPr>
            </a:br>
            <a:r>
              <a:rPr lang="fr-FR" sz="2800" dirty="0">
                <a:latin typeface="Berlin Sans FB Demi" panose="020E0802020502020306" pitchFamily="34" charset="0"/>
              </a:rPr>
              <a:t>Et après ?</a:t>
            </a:r>
            <a:endParaRPr lang="fr-FR" sz="2800" b="1" dirty="0"/>
          </a:p>
        </p:txBody>
      </p:sp>
      <p:sp>
        <p:nvSpPr>
          <p:cNvPr id="3" name="Espace réservé du contenu 2"/>
          <p:cNvSpPr>
            <a:spLocks noGrp="1"/>
          </p:cNvSpPr>
          <p:nvPr>
            <p:ph idx="1"/>
          </p:nvPr>
        </p:nvSpPr>
        <p:spPr>
          <a:xfrm>
            <a:off x="838199" y="1825625"/>
            <a:ext cx="10734675" cy="4160838"/>
          </a:xfrm>
        </p:spPr>
        <p:txBody>
          <a:bodyPr/>
          <a:lstStyle/>
          <a:p>
            <a:pPr marL="0" indent="0">
              <a:buNone/>
            </a:pPr>
            <a:r>
              <a:rPr lang="fr-FR" sz="2400" dirty="0"/>
              <a:t>Quelques exemples d'orientation en fonction des spécialités de Terminale :</a:t>
            </a:r>
          </a:p>
          <a:p>
            <a:pPr marL="0" indent="0">
              <a:buNone/>
            </a:pPr>
            <a:r>
              <a:rPr lang="fr-FR" sz="2400" dirty="0"/>
              <a:t>* NSI + SI (+ maths complémentaires ) : BUT secteur informatique, industriel, Licences …</a:t>
            </a:r>
          </a:p>
          <a:p>
            <a:r>
              <a:rPr lang="fr-FR" sz="2400" dirty="0"/>
              <a:t>NSI + PC (+ maths complémentaires ) : BUT secteur informatique, industriels, Licences de sciences …</a:t>
            </a:r>
          </a:p>
          <a:p>
            <a:r>
              <a:rPr lang="fr-FR" sz="2400" dirty="0"/>
              <a:t>NSI + SES (+ maths complémentaires ) : Maths et informatique appliquées aux sciences humaines, BUT Information et Communication, Gestion des entreprises …</a:t>
            </a:r>
          </a:p>
          <a:p>
            <a:r>
              <a:rPr lang="fr-FR" sz="2400" dirty="0"/>
              <a:t>NSI + SVT (+ maths complémentaires) : </a:t>
            </a:r>
            <a:r>
              <a:rPr lang="fr-FR" sz="2400" dirty="0" err="1"/>
              <a:t>Biostatistique</a:t>
            </a:r>
            <a:r>
              <a:rPr lang="fr-FR" sz="2400" dirty="0"/>
              <a:t> (pharmaceutique, agroalimentaire, hospitalière ) …</a:t>
            </a:r>
          </a:p>
          <a:p>
            <a:r>
              <a:rPr lang="fr-FR" sz="2400" dirty="0"/>
              <a:t>NSI + Maths : CPGE, Ecoles d'ingénieur, BUT secteur informatique, licences …</a:t>
            </a:r>
          </a:p>
          <a:p>
            <a:pPr marL="0" indent="0">
              <a:buNone/>
            </a:pPr>
            <a:endParaRPr lang="fr-FR" dirty="0"/>
          </a:p>
        </p:txBody>
      </p:sp>
    </p:spTree>
    <p:extLst>
      <p:ext uri="{BB962C8B-B14F-4D97-AF65-F5344CB8AC3E}">
        <p14:creationId xmlns:p14="http://schemas.microsoft.com/office/powerpoint/2010/main" val="196106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587" y="1317240"/>
            <a:ext cx="7865707" cy="52555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9297" y="178619"/>
            <a:ext cx="3113313" cy="2200974"/>
          </a:xfrm>
          <a:prstGeom prst="rect">
            <a:avLst/>
          </a:prstGeom>
          <a:ln>
            <a:solidFill>
              <a:schemeClr val="tx1"/>
            </a:solidFill>
          </a:ln>
        </p:spPr>
      </p:pic>
      <p:sp>
        <p:nvSpPr>
          <p:cNvPr id="6" name="Titre 1">
            <a:extLst>
              <a:ext uri="{FF2B5EF4-FFF2-40B4-BE49-F238E27FC236}">
                <a16:creationId xmlns:a16="http://schemas.microsoft.com/office/drawing/2014/main" id="{DBD3FCC1-B796-4F2C-B439-282272CDA406}"/>
              </a:ext>
            </a:extLst>
          </p:cNvPr>
          <p:cNvSpPr txBox="1">
            <a:spLocks/>
          </p:cNvSpPr>
          <p:nvPr/>
        </p:nvSpPr>
        <p:spPr>
          <a:xfrm>
            <a:off x="167950" y="0"/>
            <a:ext cx="6232849" cy="12409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fr-FR" sz="3500" b="1" dirty="0">
                <a:solidFill>
                  <a:srgbClr val="FF0000"/>
                </a:solidFill>
                <a:latin typeface="Berlin Sans FB Demi" panose="020E0802020502020306" pitchFamily="34" charset="0"/>
              </a:rPr>
              <a:t>Lycée Polyvalent Curie-Corot</a:t>
            </a:r>
          </a:p>
          <a:p>
            <a:pPr algn="r"/>
            <a:r>
              <a:rPr lang="fr-FR" sz="4000" b="1" dirty="0">
                <a:solidFill>
                  <a:srgbClr val="FF0000"/>
                </a:solidFill>
                <a:latin typeface="Berlin Sans FB Demi" panose="020E0802020502020306" pitchFamily="34" charset="0"/>
              </a:rPr>
              <a:t>SAINT-LÔ</a:t>
            </a:r>
          </a:p>
        </p:txBody>
      </p:sp>
      <p:pic>
        <p:nvPicPr>
          <p:cNvPr id="8" name="Image 7"/>
          <p:cNvPicPr>
            <a:picLocks noChangeAspect="1"/>
          </p:cNvPicPr>
          <p:nvPr/>
        </p:nvPicPr>
        <p:blipFill>
          <a:blip r:embed="rId4"/>
          <a:stretch>
            <a:fillRect/>
          </a:stretch>
        </p:blipFill>
        <p:spPr>
          <a:xfrm>
            <a:off x="8640146" y="2962335"/>
            <a:ext cx="3359021" cy="1103713"/>
          </a:xfrm>
          <a:prstGeom prst="rect">
            <a:avLst/>
          </a:prstGeom>
        </p:spPr>
      </p:pic>
      <p:sp>
        <p:nvSpPr>
          <p:cNvPr id="7" name="Rectangle 6"/>
          <p:cNvSpPr/>
          <p:nvPr/>
        </p:nvSpPr>
        <p:spPr>
          <a:xfrm rot="21443130">
            <a:off x="8435554" y="2609854"/>
            <a:ext cx="3314112" cy="369332"/>
          </a:xfrm>
          <a:prstGeom prst="rect">
            <a:avLst/>
          </a:prstGeom>
          <a:solidFill>
            <a:schemeClr val="accent2">
              <a:lumMod val="20000"/>
              <a:lumOff val="80000"/>
            </a:schemeClr>
          </a:solidFill>
        </p:spPr>
        <p:txBody>
          <a:bodyPr wrap="none">
            <a:spAutoFit/>
          </a:bodyPr>
          <a:lstStyle/>
          <a:p>
            <a:r>
              <a:rPr lang="fr-FR" b="1" dirty="0"/>
              <a:t>https://pmcurie.etab.ac-caen.fr/</a:t>
            </a:r>
          </a:p>
        </p:txBody>
      </p:sp>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40146" y="4241268"/>
            <a:ext cx="1315617" cy="495001"/>
          </a:xfrm>
          <a:prstGeom prst="rect">
            <a:avLst/>
          </a:prstGeom>
        </p:spPr>
      </p:pic>
      <p:sp>
        <p:nvSpPr>
          <p:cNvPr id="10" name="AutoShape 2" descr="Twitter Logo : histoire, signification de l'emblè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3" name="Imag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9557657" y="4829821"/>
            <a:ext cx="763883" cy="763883"/>
          </a:xfrm>
          <a:prstGeom prst="rect">
            <a:avLst/>
          </a:prstGeom>
        </p:spPr>
      </p:pic>
      <p:pic>
        <p:nvPicPr>
          <p:cNvPr id="14" name="Imag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40146" y="4829820"/>
            <a:ext cx="763883" cy="763883"/>
          </a:xfrm>
          <a:prstGeom prst="rect">
            <a:avLst/>
          </a:prstGeom>
        </p:spPr>
      </p:pic>
    </p:spTree>
    <p:extLst>
      <p:ext uri="{BB962C8B-B14F-4D97-AF65-F5344CB8AC3E}">
        <p14:creationId xmlns:p14="http://schemas.microsoft.com/office/powerpoint/2010/main" val="162088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207963"/>
            <a:ext cx="10515599" cy="1325563"/>
          </a:xfrm>
        </p:spPr>
        <p:txBody>
          <a:bodyPr/>
          <a:lstStyle/>
          <a:p>
            <a:pPr algn="ctr"/>
            <a:r>
              <a:rPr lang="fr-FR" dirty="0">
                <a:latin typeface="Berlin Sans FB Demi" panose="020E0802020502020306" pitchFamily="34" charset="0"/>
              </a:rPr>
              <a:t>Numérique et Sciences Informatiques</a:t>
            </a:r>
            <a:br>
              <a:rPr lang="fr-FR" dirty="0">
                <a:latin typeface="Berlin Sans FB Demi" panose="020E0802020502020306" pitchFamily="34" charset="0"/>
              </a:rPr>
            </a:br>
            <a:r>
              <a:rPr lang="fr-FR" sz="2800" dirty="0">
                <a:latin typeface="Berlin Sans FB Demi" panose="020E0802020502020306" pitchFamily="34" charset="0"/>
              </a:rPr>
              <a:t>L'objectif</a:t>
            </a:r>
            <a:endParaRPr lang="fr-FR" sz="2800" dirty="0"/>
          </a:p>
        </p:txBody>
      </p:sp>
      <p:sp>
        <p:nvSpPr>
          <p:cNvPr id="3" name="Espace réservé du contenu 2"/>
          <p:cNvSpPr>
            <a:spLocks noGrp="1"/>
          </p:cNvSpPr>
          <p:nvPr>
            <p:ph idx="1"/>
          </p:nvPr>
        </p:nvSpPr>
        <p:spPr>
          <a:xfrm>
            <a:off x="838200" y="1825625"/>
            <a:ext cx="10515600" cy="3703638"/>
          </a:xfrm>
        </p:spPr>
        <p:txBody>
          <a:bodyPr>
            <a:normAutofit/>
          </a:bodyPr>
          <a:lstStyle/>
          <a:p>
            <a:pPr marL="0" indent="0">
              <a:buNone/>
            </a:pPr>
            <a:r>
              <a:rPr lang="fr-FR" dirty="0"/>
              <a:t>Aujourd’hui, le numérique, est nécessaire pour votre vie personnelle comme professionnelle. Pas uniquement pour travailler dans la création de site Web ou dans le développement d'applications, mais aussi dans le développement durable, la littérature, le cinéma ou la santé…</a:t>
            </a:r>
          </a:p>
          <a:p>
            <a:pPr marL="0" indent="0">
              <a:buNone/>
            </a:pPr>
            <a:r>
              <a:rPr lang="fr-FR" dirty="0"/>
              <a:t>La spécialité Numérique et sciences informatiques vous permet de </a:t>
            </a:r>
            <a:r>
              <a:rPr lang="fr-FR" b="1" dirty="0"/>
              <a:t>comprendre les bases de la programmation</a:t>
            </a:r>
            <a:r>
              <a:rPr lang="fr-FR" dirty="0"/>
              <a:t>, pour élaborer des logiciels, des sites internet, communiquer avec des objets connectés, etc.</a:t>
            </a:r>
          </a:p>
          <a:p>
            <a:pPr marL="0" indent="0">
              <a:buNone/>
            </a:pPr>
            <a:endParaRPr lang="fr-FR" dirty="0"/>
          </a:p>
        </p:txBody>
      </p:sp>
    </p:spTree>
    <p:extLst>
      <p:ext uri="{BB962C8B-B14F-4D97-AF65-F5344CB8AC3E}">
        <p14:creationId xmlns:p14="http://schemas.microsoft.com/office/powerpoint/2010/main" val="497768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207963"/>
            <a:ext cx="10515599" cy="1325563"/>
          </a:xfrm>
        </p:spPr>
        <p:txBody>
          <a:bodyPr/>
          <a:lstStyle/>
          <a:p>
            <a:pPr algn="ctr"/>
            <a:r>
              <a:rPr lang="fr-FR" dirty="0">
                <a:latin typeface="Berlin Sans FB Demi" panose="020E0802020502020306" pitchFamily="34" charset="0"/>
              </a:rPr>
              <a:t>Numérique et Sciences Informatiques</a:t>
            </a:r>
            <a:br>
              <a:rPr lang="fr-FR" dirty="0">
                <a:latin typeface="Berlin Sans FB Demi" panose="020E0802020502020306" pitchFamily="34" charset="0"/>
              </a:rPr>
            </a:br>
            <a:r>
              <a:rPr lang="fr-FR" sz="2800" dirty="0">
                <a:latin typeface="Berlin Sans FB Demi" panose="020E0802020502020306" pitchFamily="34" charset="0"/>
              </a:rPr>
              <a:t>Le programme</a:t>
            </a:r>
            <a:endParaRPr lang="fr-FR" b="1" dirty="0"/>
          </a:p>
        </p:txBody>
      </p:sp>
      <p:sp>
        <p:nvSpPr>
          <p:cNvPr id="3" name="Espace réservé du contenu 2"/>
          <p:cNvSpPr>
            <a:spLocks noGrp="1"/>
          </p:cNvSpPr>
          <p:nvPr>
            <p:ph idx="1"/>
          </p:nvPr>
        </p:nvSpPr>
        <p:spPr>
          <a:xfrm>
            <a:off x="838200" y="1825625"/>
            <a:ext cx="10515600" cy="3703638"/>
          </a:xfrm>
        </p:spPr>
        <p:txBody>
          <a:bodyPr>
            <a:normAutofit/>
          </a:bodyPr>
          <a:lstStyle/>
          <a:p>
            <a:pPr marL="0" indent="0">
              <a:buNone/>
            </a:pPr>
            <a:r>
              <a:rPr lang="fr-FR" dirty="0"/>
              <a:t>En Première comme en Terminale, de nombreux thèmes sont abordés</a:t>
            </a:r>
          </a:p>
          <a:p>
            <a:pPr marL="0" indent="0">
              <a:buNone/>
            </a:pPr>
            <a:endParaRPr lang="fr-FR" dirty="0"/>
          </a:p>
          <a:p>
            <a:pPr marL="0" indent="0">
              <a:buNone/>
            </a:pPr>
            <a:endParaRPr lang="fr-FR" dirty="0"/>
          </a:p>
        </p:txBody>
      </p:sp>
      <p:sp>
        <p:nvSpPr>
          <p:cNvPr id="4" name="Ellipse 3"/>
          <p:cNvSpPr/>
          <p:nvPr/>
        </p:nvSpPr>
        <p:spPr>
          <a:xfrm>
            <a:off x="4694830" y="3707287"/>
            <a:ext cx="1555845" cy="8461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NSI</a:t>
            </a:r>
          </a:p>
        </p:txBody>
      </p:sp>
      <p:sp>
        <p:nvSpPr>
          <p:cNvPr id="5" name="Ellipse 4"/>
          <p:cNvSpPr/>
          <p:nvPr/>
        </p:nvSpPr>
        <p:spPr>
          <a:xfrm>
            <a:off x="2538909" y="2480573"/>
            <a:ext cx="252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Représentation et traitement des données</a:t>
            </a:r>
          </a:p>
        </p:txBody>
      </p:sp>
      <p:sp>
        <p:nvSpPr>
          <p:cNvPr id="6" name="Ellipse 5"/>
          <p:cNvSpPr/>
          <p:nvPr/>
        </p:nvSpPr>
        <p:spPr>
          <a:xfrm>
            <a:off x="6250675" y="2480573"/>
            <a:ext cx="252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Interactions Homme Machine</a:t>
            </a:r>
          </a:p>
        </p:txBody>
      </p:sp>
      <p:sp>
        <p:nvSpPr>
          <p:cNvPr id="7" name="Ellipse 6"/>
          <p:cNvSpPr/>
          <p:nvPr/>
        </p:nvSpPr>
        <p:spPr>
          <a:xfrm>
            <a:off x="8167479" y="3774611"/>
            <a:ext cx="252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Architecture matérielle</a:t>
            </a:r>
          </a:p>
        </p:txBody>
      </p:sp>
      <p:sp>
        <p:nvSpPr>
          <p:cNvPr id="8" name="Ellipse 7"/>
          <p:cNvSpPr/>
          <p:nvPr/>
        </p:nvSpPr>
        <p:spPr>
          <a:xfrm>
            <a:off x="6250675" y="5151390"/>
            <a:ext cx="252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Histoire de l'informatique</a:t>
            </a:r>
          </a:p>
        </p:txBody>
      </p:sp>
      <p:sp>
        <p:nvSpPr>
          <p:cNvPr id="9" name="Ellipse 8"/>
          <p:cNvSpPr/>
          <p:nvPr/>
        </p:nvSpPr>
        <p:spPr>
          <a:xfrm>
            <a:off x="2538909" y="5151390"/>
            <a:ext cx="252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Langages et programmation</a:t>
            </a:r>
          </a:p>
        </p:txBody>
      </p:sp>
      <p:sp>
        <p:nvSpPr>
          <p:cNvPr id="10" name="Ellipse 9"/>
          <p:cNvSpPr/>
          <p:nvPr/>
        </p:nvSpPr>
        <p:spPr>
          <a:xfrm>
            <a:off x="537163" y="3774611"/>
            <a:ext cx="252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Algorithmique</a:t>
            </a:r>
          </a:p>
        </p:txBody>
      </p:sp>
      <p:cxnSp>
        <p:nvCxnSpPr>
          <p:cNvPr id="16" name="Connecteur droit 15"/>
          <p:cNvCxnSpPr>
            <a:stCxn id="4" idx="6"/>
            <a:endCxn id="7" idx="2"/>
          </p:cNvCxnSpPr>
          <p:nvPr/>
        </p:nvCxnSpPr>
        <p:spPr>
          <a:xfrm>
            <a:off x="6250675" y="4130368"/>
            <a:ext cx="1916804" cy="1842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p:cNvCxnSpPr>
            <a:stCxn id="4" idx="2"/>
            <a:endCxn id="10" idx="6"/>
          </p:cNvCxnSpPr>
          <p:nvPr/>
        </p:nvCxnSpPr>
        <p:spPr>
          <a:xfrm flipH="1">
            <a:off x="3057163" y="4130368"/>
            <a:ext cx="1637667" cy="1842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p:cNvCxnSpPr>
            <a:stCxn id="4" idx="3"/>
          </p:cNvCxnSpPr>
          <p:nvPr/>
        </p:nvCxnSpPr>
        <p:spPr>
          <a:xfrm flipH="1">
            <a:off x="4286250" y="4429531"/>
            <a:ext cx="636428" cy="8208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cteur droit 21"/>
          <p:cNvCxnSpPr>
            <a:stCxn id="4" idx="5"/>
          </p:cNvCxnSpPr>
          <p:nvPr/>
        </p:nvCxnSpPr>
        <p:spPr>
          <a:xfrm>
            <a:off x="6022827" y="4429531"/>
            <a:ext cx="868036" cy="9592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23"/>
          <p:cNvCxnSpPr>
            <a:endCxn id="5" idx="5"/>
          </p:cNvCxnSpPr>
          <p:nvPr/>
        </p:nvCxnSpPr>
        <p:spPr>
          <a:xfrm flipH="1" flipV="1">
            <a:off x="4689864" y="3402411"/>
            <a:ext cx="482211" cy="372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V="1">
            <a:off x="5859051" y="3222216"/>
            <a:ext cx="470612" cy="48507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683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207963"/>
            <a:ext cx="10515599" cy="1325563"/>
          </a:xfrm>
        </p:spPr>
        <p:txBody>
          <a:bodyPr/>
          <a:lstStyle/>
          <a:p>
            <a:pPr algn="ctr"/>
            <a:r>
              <a:rPr lang="fr-FR" dirty="0">
                <a:latin typeface="Berlin Sans FB Demi" panose="020E0802020502020306" pitchFamily="34" charset="0"/>
              </a:rPr>
              <a:t>Numérique et Sciences Informatiques</a:t>
            </a:r>
            <a:br>
              <a:rPr lang="fr-FR" dirty="0">
                <a:latin typeface="Berlin Sans FB Demi" panose="020E0802020502020306" pitchFamily="34" charset="0"/>
              </a:rPr>
            </a:br>
            <a:r>
              <a:rPr lang="fr-FR" sz="2800" dirty="0">
                <a:latin typeface="Berlin Sans FB Demi" panose="020E0802020502020306" pitchFamily="34" charset="0"/>
              </a:rPr>
              <a:t>Les enjeux des thèmes</a:t>
            </a:r>
            <a:endParaRPr lang="fr-FR" sz="2800" b="1" dirty="0"/>
          </a:p>
        </p:txBody>
      </p:sp>
      <p:sp>
        <p:nvSpPr>
          <p:cNvPr id="3" name="Espace réservé du contenu 2"/>
          <p:cNvSpPr>
            <a:spLocks noGrp="1"/>
          </p:cNvSpPr>
          <p:nvPr>
            <p:ph idx="1"/>
          </p:nvPr>
        </p:nvSpPr>
        <p:spPr>
          <a:xfrm>
            <a:off x="838200" y="1825625"/>
            <a:ext cx="8421790" cy="3703638"/>
          </a:xfrm>
        </p:spPr>
        <p:txBody>
          <a:bodyPr/>
          <a:lstStyle/>
          <a:p>
            <a:pPr marL="0" indent="0">
              <a:buNone/>
            </a:pPr>
            <a:r>
              <a:rPr lang="fr-FR" dirty="0"/>
              <a:t>Représentation et traitement des données : </a:t>
            </a:r>
          </a:p>
          <a:p>
            <a:r>
              <a:rPr lang="fr-FR" sz="2400" dirty="0"/>
              <a:t>Quelles sont les structures qui me permettent de représenter les données dont j'ai besoin ?</a:t>
            </a:r>
          </a:p>
          <a:p>
            <a:pPr marL="0" indent="0">
              <a:buNone/>
            </a:pPr>
            <a:endParaRPr lang="fr-FR" sz="2400" dirty="0"/>
          </a:p>
          <a:p>
            <a:r>
              <a:rPr lang="fr-FR" sz="2400" dirty="0"/>
              <a:t>Comment exploiter un jeu de données que je récupère sur un site internet ?</a:t>
            </a:r>
          </a:p>
          <a:p>
            <a:endParaRPr lang="fr-FR" sz="2400" dirty="0"/>
          </a:p>
          <a:p>
            <a:r>
              <a:rPr lang="fr-FR" sz="2400" dirty="0"/>
              <a:t>… </a:t>
            </a:r>
          </a:p>
          <a:p>
            <a:pPr marL="0" indent="0">
              <a:buNone/>
            </a:pPr>
            <a:endParaRPr lang="fr-FR" sz="2400" dirty="0"/>
          </a:p>
        </p:txBody>
      </p:sp>
      <p:pic>
        <p:nvPicPr>
          <p:cNvPr id="4" name="Image 3"/>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40991"/>
          <a:stretch/>
        </p:blipFill>
        <p:spPr>
          <a:xfrm>
            <a:off x="9614666" y="1419509"/>
            <a:ext cx="1624480" cy="2523841"/>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4662" y="4475165"/>
            <a:ext cx="4413296" cy="1611311"/>
          </a:xfrm>
          <a:prstGeom prst="rect">
            <a:avLst/>
          </a:prstGeom>
        </p:spPr>
      </p:pic>
    </p:spTree>
    <p:extLst>
      <p:ext uri="{BB962C8B-B14F-4D97-AF65-F5344CB8AC3E}">
        <p14:creationId xmlns:p14="http://schemas.microsoft.com/office/powerpoint/2010/main" val="786744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207963"/>
            <a:ext cx="10515599" cy="1325563"/>
          </a:xfrm>
        </p:spPr>
        <p:txBody>
          <a:bodyPr/>
          <a:lstStyle/>
          <a:p>
            <a:pPr algn="ctr"/>
            <a:r>
              <a:rPr lang="fr-FR" dirty="0">
                <a:latin typeface="Berlin Sans FB Demi" panose="020E0802020502020306" pitchFamily="34" charset="0"/>
              </a:rPr>
              <a:t>Numérique et Sciences Informatiques</a:t>
            </a:r>
            <a:br>
              <a:rPr lang="fr-FR" dirty="0">
                <a:latin typeface="Berlin Sans FB Demi" panose="020E0802020502020306" pitchFamily="34" charset="0"/>
              </a:rPr>
            </a:br>
            <a:r>
              <a:rPr lang="fr-FR" sz="2800" dirty="0">
                <a:latin typeface="Berlin Sans FB Demi" panose="020E0802020502020306" pitchFamily="34" charset="0"/>
              </a:rPr>
              <a:t>Les enjeux des thèmes</a:t>
            </a:r>
            <a:endParaRPr lang="fr-FR" sz="2800" b="1" dirty="0"/>
          </a:p>
        </p:txBody>
      </p:sp>
      <p:sp>
        <p:nvSpPr>
          <p:cNvPr id="3" name="Espace réservé du contenu 2"/>
          <p:cNvSpPr>
            <a:spLocks noGrp="1"/>
          </p:cNvSpPr>
          <p:nvPr>
            <p:ph idx="1"/>
          </p:nvPr>
        </p:nvSpPr>
        <p:spPr>
          <a:xfrm>
            <a:off x="838200" y="1825625"/>
            <a:ext cx="8421790" cy="3703638"/>
          </a:xfrm>
        </p:spPr>
        <p:txBody>
          <a:bodyPr/>
          <a:lstStyle/>
          <a:p>
            <a:pPr marL="0" indent="0">
              <a:buNone/>
            </a:pPr>
            <a:r>
              <a:rPr lang="fr-FR" dirty="0"/>
              <a:t>Interactions Homme Machine : </a:t>
            </a:r>
          </a:p>
          <a:p>
            <a:r>
              <a:rPr lang="fr-FR" sz="2400" dirty="0"/>
              <a:t>Créer un site internet et communiquer avec un serveur</a:t>
            </a:r>
          </a:p>
          <a:p>
            <a:pPr marL="0" indent="0">
              <a:buNone/>
            </a:pPr>
            <a:endParaRPr lang="fr-FR" sz="2400" dirty="0"/>
          </a:p>
          <a:p>
            <a:r>
              <a:rPr lang="fr-FR" sz="2400" dirty="0"/>
              <a:t>Communiquer avec des objets connectés</a:t>
            </a:r>
          </a:p>
          <a:p>
            <a:pPr marL="0" indent="0">
              <a:buNone/>
            </a:pPr>
            <a:endParaRPr lang="fr-FR" sz="2400" dirty="0"/>
          </a:p>
          <a:p>
            <a:r>
              <a:rPr lang="fr-FR" sz="2400" dirty="0"/>
              <a:t>…</a:t>
            </a:r>
          </a:p>
          <a:p>
            <a:endParaRPr lang="fr-FR" sz="2400" dirty="0"/>
          </a:p>
          <a:p>
            <a:pPr marL="0" indent="0">
              <a:buNone/>
            </a:pPr>
            <a:endParaRPr lang="fr-FR" sz="2400" dirty="0"/>
          </a:p>
        </p:txBody>
      </p:sp>
      <p:pic>
        <p:nvPicPr>
          <p:cNvPr id="8" name="Image 7"/>
          <p:cNvPicPr>
            <a:picLocks noChangeAspect="1"/>
          </p:cNvPicPr>
          <p:nvPr/>
        </p:nvPicPr>
        <p:blipFill>
          <a:blip r:embed="rId2"/>
          <a:stretch>
            <a:fillRect/>
          </a:stretch>
        </p:blipFill>
        <p:spPr>
          <a:xfrm>
            <a:off x="8296275" y="2043112"/>
            <a:ext cx="3221878" cy="1500187"/>
          </a:xfrm>
          <a:prstGeom prst="rect">
            <a:avLst/>
          </a:prstGeom>
        </p:spPr>
      </p:pic>
      <p:pic>
        <p:nvPicPr>
          <p:cNvPr id="5" name="Image 4">
            <a:extLst>
              <a:ext uri="{FF2B5EF4-FFF2-40B4-BE49-F238E27FC236}">
                <a16:creationId xmlns:a16="http://schemas.microsoft.com/office/drawing/2014/main" id="{D7F41E20-6EBF-4EE8-B037-08A6DF0776DB}"/>
              </a:ext>
            </a:extLst>
          </p:cNvPr>
          <p:cNvPicPr>
            <a:picLocks noChangeAspect="1"/>
          </p:cNvPicPr>
          <p:nvPr/>
        </p:nvPicPr>
        <p:blipFill>
          <a:blip r:embed="rId3"/>
          <a:stretch>
            <a:fillRect/>
          </a:stretch>
        </p:blipFill>
        <p:spPr>
          <a:xfrm>
            <a:off x="2035142" y="4035362"/>
            <a:ext cx="4811003" cy="2356939"/>
          </a:xfrm>
          <a:prstGeom prst="rect">
            <a:avLst/>
          </a:prstGeom>
        </p:spPr>
      </p:pic>
      <p:pic>
        <p:nvPicPr>
          <p:cNvPr id="11" name="Picture 4" descr="RÃ©sultat de recherche d'images pour &quot;image esp32&quot;">
            <a:extLst>
              <a:ext uri="{FF2B5EF4-FFF2-40B4-BE49-F238E27FC236}">
                <a16:creationId xmlns:a16="http://schemas.microsoft.com/office/drawing/2014/main" id="{AD925B11-8C19-49AD-82E9-0B6FCE33A8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6490" y="5301169"/>
            <a:ext cx="1035020" cy="7393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RÃ©sultat de recherche d'images pour &quot;dht22&quot;">
            <a:extLst>
              <a:ext uri="{FF2B5EF4-FFF2-40B4-BE49-F238E27FC236}">
                <a16:creationId xmlns:a16="http://schemas.microsoft.com/office/drawing/2014/main" id="{3CF04521-C746-4D99-B766-5599D00BACE4}"/>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l="16216" t="9721" r="15924" b="8690"/>
          <a:stretch/>
        </p:blipFill>
        <p:spPr bwMode="auto">
          <a:xfrm rot="990437">
            <a:off x="2307736" y="5016820"/>
            <a:ext cx="1136573" cy="10248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ecteurs Station gratuits, 11 000+ Illustrations format AI, EPS">
            <a:extLst>
              <a:ext uri="{FF2B5EF4-FFF2-40B4-BE49-F238E27FC236}">
                <a16:creationId xmlns:a16="http://schemas.microsoft.com/office/drawing/2014/main" id="{C07AB973-A0D1-45DC-A42D-6AE4C1D4C787}"/>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533930" y="4760383"/>
            <a:ext cx="540786" cy="540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017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207963"/>
            <a:ext cx="10515599" cy="1325563"/>
          </a:xfrm>
        </p:spPr>
        <p:txBody>
          <a:bodyPr/>
          <a:lstStyle/>
          <a:p>
            <a:pPr algn="ctr"/>
            <a:r>
              <a:rPr lang="fr-FR" dirty="0">
                <a:latin typeface="Berlin Sans FB Demi" panose="020E0802020502020306" pitchFamily="34" charset="0"/>
              </a:rPr>
              <a:t>Numérique et Sciences Informatiques</a:t>
            </a:r>
            <a:br>
              <a:rPr lang="fr-FR" dirty="0">
                <a:latin typeface="Berlin Sans FB Demi" panose="020E0802020502020306" pitchFamily="34" charset="0"/>
              </a:rPr>
            </a:br>
            <a:r>
              <a:rPr lang="fr-FR" sz="2800" dirty="0">
                <a:latin typeface="Berlin Sans FB Demi" panose="020E0802020502020306" pitchFamily="34" charset="0"/>
              </a:rPr>
              <a:t>Les enjeux des thèmes</a:t>
            </a:r>
            <a:endParaRPr lang="fr-FR" sz="2800" b="1" dirty="0"/>
          </a:p>
        </p:txBody>
      </p:sp>
      <p:sp>
        <p:nvSpPr>
          <p:cNvPr id="3" name="Espace réservé du contenu 2"/>
          <p:cNvSpPr>
            <a:spLocks noGrp="1"/>
          </p:cNvSpPr>
          <p:nvPr>
            <p:ph idx="1"/>
          </p:nvPr>
        </p:nvSpPr>
        <p:spPr>
          <a:xfrm>
            <a:off x="838200" y="1825625"/>
            <a:ext cx="8421790" cy="3703638"/>
          </a:xfrm>
        </p:spPr>
        <p:txBody>
          <a:bodyPr/>
          <a:lstStyle/>
          <a:p>
            <a:pPr marL="0" indent="0">
              <a:buNone/>
            </a:pPr>
            <a:r>
              <a:rPr lang="fr-FR" dirty="0"/>
              <a:t>Architecture matérielle et systèmes d'exploitation : </a:t>
            </a:r>
          </a:p>
          <a:p>
            <a:r>
              <a:rPr lang="fr-FR" sz="2400" dirty="0"/>
              <a:t>Quels sont les constituants d'un ordinateur ?</a:t>
            </a:r>
          </a:p>
          <a:p>
            <a:pPr marL="0" indent="0">
              <a:buNone/>
            </a:pPr>
            <a:endParaRPr lang="fr-FR" sz="2400" dirty="0"/>
          </a:p>
          <a:p>
            <a:r>
              <a:rPr lang="fr-FR" sz="2400" dirty="0"/>
              <a:t>Simuler et mettre en œuvre un réseau.</a:t>
            </a:r>
          </a:p>
          <a:p>
            <a:pPr marL="0" indent="0">
              <a:buNone/>
            </a:pPr>
            <a:endParaRPr lang="fr-FR" sz="2400" dirty="0"/>
          </a:p>
          <a:p>
            <a:r>
              <a:rPr lang="fr-FR" sz="2400" dirty="0"/>
              <a:t>Le système d'exploitation : quel est son rôle ? Quelles sont les commandes de base ?</a:t>
            </a:r>
          </a:p>
          <a:p>
            <a:endParaRPr lang="fr-FR" sz="2400" dirty="0"/>
          </a:p>
          <a:p>
            <a:pPr marL="0" indent="0">
              <a:buNone/>
            </a:pPr>
            <a:endParaRPr lang="fr-FR" sz="2400" dirty="0"/>
          </a:p>
        </p:txBody>
      </p:sp>
      <p:pic>
        <p:nvPicPr>
          <p:cNvPr id="4" name="Image 3"/>
          <p:cNvPicPr>
            <a:picLocks noChangeAspect="1"/>
          </p:cNvPicPr>
          <p:nvPr/>
        </p:nvPicPr>
        <p:blipFill>
          <a:blip r:embed="rId2">
            <a:clrChange>
              <a:clrFrom>
                <a:srgbClr val="FFFFFF"/>
              </a:clrFrom>
              <a:clrTo>
                <a:srgbClr val="FFFFFF">
                  <a:alpha val="0"/>
                </a:srgbClr>
              </a:clrTo>
            </a:clrChange>
          </a:blip>
          <a:stretch>
            <a:fillRect/>
          </a:stretch>
        </p:blipFill>
        <p:spPr>
          <a:xfrm>
            <a:off x="8634412" y="3677444"/>
            <a:ext cx="3124200" cy="1466850"/>
          </a:xfrm>
          <a:prstGeom prst="rect">
            <a:avLst/>
          </a:prstGeom>
        </p:spPr>
      </p:pic>
      <p:pic>
        <p:nvPicPr>
          <p:cNvPr id="5" name="Image 4"/>
          <p:cNvPicPr>
            <a:picLocks noChangeAspect="1"/>
          </p:cNvPicPr>
          <p:nvPr/>
        </p:nvPicPr>
        <p:blipFill rotWithShape="1">
          <a:blip r:embed="rId3"/>
          <a:srcRect r="31834"/>
          <a:stretch/>
        </p:blipFill>
        <p:spPr>
          <a:xfrm>
            <a:off x="5873006" y="4862513"/>
            <a:ext cx="1947863" cy="1600200"/>
          </a:xfrm>
          <a:prstGeom prst="rect">
            <a:avLst/>
          </a:prstGeom>
        </p:spPr>
      </p:pic>
      <p:pic>
        <p:nvPicPr>
          <p:cNvPr id="6" name="Image 5"/>
          <p:cNvPicPr>
            <a:picLocks noChangeAspect="1"/>
          </p:cNvPicPr>
          <p:nvPr/>
        </p:nvPicPr>
        <p:blipFill>
          <a:blip r:embed="rId4">
            <a:clrChange>
              <a:clrFrom>
                <a:srgbClr val="FFFFF8"/>
              </a:clrFrom>
              <a:clrTo>
                <a:srgbClr val="FFFFF8">
                  <a:alpha val="0"/>
                </a:srgbClr>
              </a:clrTo>
            </a:clrChange>
            <a:duotone>
              <a:prstClr val="black"/>
              <a:schemeClr val="bg1">
                <a:lumMod val="65000"/>
                <a:tint val="45000"/>
                <a:satMod val="400000"/>
              </a:schemeClr>
            </a:duotone>
          </a:blip>
          <a:stretch>
            <a:fillRect/>
          </a:stretch>
        </p:blipFill>
        <p:spPr>
          <a:xfrm>
            <a:off x="8939212" y="1371599"/>
            <a:ext cx="2819400" cy="1628775"/>
          </a:xfrm>
          <a:prstGeom prst="rect">
            <a:avLst/>
          </a:prstGeom>
        </p:spPr>
      </p:pic>
    </p:spTree>
    <p:extLst>
      <p:ext uri="{BB962C8B-B14F-4D97-AF65-F5344CB8AC3E}">
        <p14:creationId xmlns:p14="http://schemas.microsoft.com/office/powerpoint/2010/main" val="384649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207963"/>
            <a:ext cx="10515599" cy="1325563"/>
          </a:xfrm>
        </p:spPr>
        <p:txBody>
          <a:bodyPr/>
          <a:lstStyle/>
          <a:p>
            <a:pPr algn="ctr"/>
            <a:r>
              <a:rPr lang="fr-FR" dirty="0">
                <a:latin typeface="Berlin Sans FB Demi" panose="020E0802020502020306" pitchFamily="34" charset="0"/>
              </a:rPr>
              <a:t>Numérique et Sciences Informatiques</a:t>
            </a:r>
            <a:br>
              <a:rPr lang="fr-FR" dirty="0">
                <a:latin typeface="Berlin Sans FB Demi" panose="020E0802020502020306" pitchFamily="34" charset="0"/>
              </a:rPr>
            </a:br>
            <a:r>
              <a:rPr lang="fr-FR" sz="2800" dirty="0">
                <a:latin typeface="Berlin Sans FB Demi" panose="020E0802020502020306" pitchFamily="34" charset="0"/>
              </a:rPr>
              <a:t>Les enjeux des thèmes</a:t>
            </a:r>
            <a:endParaRPr lang="fr-FR" sz="2800" b="1" dirty="0"/>
          </a:p>
        </p:txBody>
      </p:sp>
      <p:sp>
        <p:nvSpPr>
          <p:cNvPr id="3" name="Espace réservé du contenu 2"/>
          <p:cNvSpPr>
            <a:spLocks noGrp="1"/>
          </p:cNvSpPr>
          <p:nvPr>
            <p:ph idx="1"/>
          </p:nvPr>
        </p:nvSpPr>
        <p:spPr>
          <a:xfrm>
            <a:off x="838200" y="1825625"/>
            <a:ext cx="8421790" cy="3703638"/>
          </a:xfrm>
        </p:spPr>
        <p:txBody>
          <a:bodyPr>
            <a:normAutofit/>
          </a:bodyPr>
          <a:lstStyle/>
          <a:p>
            <a:pPr marL="0" indent="0">
              <a:buNone/>
            </a:pPr>
            <a:r>
              <a:rPr lang="fr-FR" dirty="0"/>
              <a:t>Algorithmique, langage et programmation : </a:t>
            </a:r>
          </a:p>
          <a:p>
            <a:pPr marL="0" indent="0">
              <a:buNone/>
            </a:pPr>
            <a:endParaRPr lang="fr-FR" sz="2400" dirty="0"/>
          </a:p>
          <a:p>
            <a:r>
              <a:rPr lang="fr-FR" sz="2400" dirty="0"/>
              <a:t>Décomposer un problème en sous-problèmes, reconnaître des situations déjà analysées et réutiliser des solutions</a:t>
            </a:r>
          </a:p>
          <a:p>
            <a:endParaRPr lang="fr-FR" sz="2400" dirty="0"/>
          </a:p>
          <a:p>
            <a:r>
              <a:rPr lang="fr-FR" sz="2400" dirty="0"/>
              <a:t>Concevoir des solutions algorithmiques</a:t>
            </a:r>
          </a:p>
          <a:p>
            <a:pPr marL="0" indent="0">
              <a:buNone/>
            </a:pPr>
            <a:endParaRPr lang="fr-FR" sz="2400" dirty="0"/>
          </a:p>
          <a:p>
            <a:r>
              <a:rPr lang="fr-FR" sz="2400" dirty="0"/>
              <a:t>Traduire un algorithme dans un langage de programmation</a:t>
            </a:r>
          </a:p>
          <a:p>
            <a:endParaRPr lang="fr-FR" sz="2400" dirty="0"/>
          </a:p>
          <a:p>
            <a:pPr marL="0" indent="0">
              <a:buNone/>
            </a:pPr>
            <a:endParaRPr lang="fr-FR" sz="2400" dirty="0"/>
          </a:p>
        </p:txBody>
      </p:sp>
      <p:pic>
        <p:nvPicPr>
          <p:cNvPr id="7" name="Image 6"/>
          <p:cNvPicPr>
            <a:picLocks noChangeAspect="1"/>
          </p:cNvPicPr>
          <p:nvPr/>
        </p:nvPicPr>
        <p:blipFill>
          <a:blip r:embed="rId2">
            <a:clrChange>
              <a:clrFrom>
                <a:srgbClr val="FFFFFF"/>
              </a:clrFrom>
              <a:clrTo>
                <a:srgbClr val="FFFFFF">
                  <a:alpha val="0"/>
                </a:srgbClr>
              </a:clrTo>
            </a:clrChange>
          </a:blip>
          <a:stretch>
            <a:fillRect/>
          </a:stretch>
        </p:blipFill>
        <p:spPr>
          <a:xfrm>
            <a:off x="9918622" y="3054879"/>
            <a:ext cx="1919288" cy="1245129"/>
          </a:xfrm>
          <a:prstGeom prst="rect">
            <a:avLst/>
          </a:prstGeom>
        </p:spPr>
      </p:pic>
      <p:pic>
        <p:nvPicPr>
          <p:cNvPr id="8" name="Image 7"/>
          <p:cNvPicPr>
            <a:picLocks noChangeAspect="1"/>
          </p:cNvPicPr>
          <p:nvPr/>
        </p:nvPicPr>
        <p:blipFill>
          <a:blip r:embed="rId3">
            <a:clrChange>
              <a:clrFrom>
                <a:srgbClr val="FFFFFF"/>
              </a:clrFrom>
              <a:clrTo>
                <a:srgbClr val="FFFFFF">
                  <a:alpha val="0"/>
                </a:srgbClr>
              </a:clrTo>
            </a:clrChange>
          </a:blip>
          <a:stretch>
            <a:fillRect/>
          </a:stretch>
        </p:blipFill>
        <p:spPr>
          <a:xfrm>
            <a:off x="8026246" y="1458120"/>
            <a:ext cx="3327553" cy="1123949"/>
          </a:xfrm>
          <a:prstGeom prst="rect">
            <a:avLst/>
          </a:prstGeom>
        </p:spPr>
      </p:pic>
      <p:pic>
        <p:nvPicPr>
          <p:cNvPr id="9" name="Image 8"/>
          <p:cNvPicPr>
            <a:picLocks noChangeAspect="1"/>
          </p:cNvPicPr>
          <p:nvPr/>
        </p:nvPicPr>
        <p:blipFill>
          <a:blip r:embed="rId4">
            <a:clrChange>
              <a:clrFrom>
                <a:srgbClr val="FFFFFF"/>
              </a:clrFrom>
              <a:clrTo>
                <a:srgbClr val="FFFFFF">
                  <a:alpha val="0"/>
                </a:srgbClr>
              </a:clrTo>
            </a:clrChange>
          </a:blip>
          <a:stretch>
            <a:fillRect/>
          </a:stretch>
        </p:blipFill>
        <p:spPr>
          <a:xfrm>
            <a:off x="8764666" y="4704623"/>
            <a:ext cx="1649280" cy="1649280"/>
          </a:xfrm>
          <a:prstGeom prst="rect">
            <a:avLst/>
          </a:prstGeom>
        </p:spPr>
      </p:pic>
    </p:spTree>
    <p:extLst>
      <p:ext uri="{BB962C8B-B14F-4D97-AF65-F5344CB8AC3E}">
        <p14:creationId xmlns:p14="http://schemas.microsoft.com/office/powerpoint/2010/main" val="2459063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207963"/>
            <a:ext cx="10515599" cy="1325563"/>
          </a:xfrm>
        </p:spPr>
        <p:txBody>
          <a:bodyPr/>
          <a:lstStyle/>
          <a:p>
            <a:pPr algn="ctr"/>
            <a:r>
              <a:rPr lang="fr-FR" dirty="0">
                <a:latin typeface="Berlin Sans FB Demi" panose="020E0802020502020306" pitchFamily="34" charset="0"/>
              </a:rPr>
              <a:t>Numérique et Sciences Informatiques</a:t>
            </a:r>
            <a:br>
              <a:rPr lang="fr-FR" dirty="0">
                <a:latin typeface="Berlin Sans FB Demi" panose="020E0802020502020306" pitchFamily="34" charset="0"/>
              </a:rPr>
            </a:br>
            <a:r>
              <a:rPr lang="fr-FR" sz="2800" dirty="0">
                <a:latin typeface="Berlin Sans FB Demi" panose="020E0802020502020306" pitchFamily="34" charset="0"/>
              </a:rPr>
              <a:t>Le profil</a:t>
            </a:r>
            <a:endParaRPr lang="fr-FR" sz="2800" b="1" dirty="0"/>
          </a:p>
        </p:txBody>
      </p:sp>
      <p:sp>
        <p:nvSpPr>
          <p:cNvPr id="3" name="Espace réservé du contenu 2"/>
          <p:cNvSpPr>
            <a:spLocks noGrp="1"/>
          </p:cNvSpPr>
          <p:nvPr>
            <p:ph idx="1"/>
          </p:nvPr>
        </p:nvSpPr>
        <p:spPr>
          <a:xfrm>
            <a:off x="838200" y="1825625"/>
            <a:ext cx="10515600" cy="4160838"/>
          </a:xfrm>
        </p:spPr>
        <p:txBody>
          <a:bodyPr/>
          <a:lstStyle/>
          <a:p>
            <a:pPr marL="0" indent="0">
              <a:buNone/>
            </a:pPr>
            <a:r>
              <a:rPr lang="fr-FR" dirty="0"/>
              <a:t>Les qualités qui vont vous permettre de réussir  :</a:t>
            </a:r>
          </a:p>
          <a:p>
            <a:pPr marL="0" indent="0">
              <a:buNone/>
            </a:pPr>
            <a:endParaRPr lang="fr-FR" dirty="0"/>
          </a:p>
          <a:p>
            <a:r>
              <a:rPr lang="fr-FR" dirty="0"/>
              <a:t>Etre autonome</a:t>
            </a:r>
          </a:p>
          <a:p>
            <a:r>
              <a:rPr lang="fr-FR" dirty="0"/>
              <a:t>Aimer travailler sur un poste informatique</a:t>
            </a:r>
          </a:p>
          <a:p>
            <a:r>
              <a:rPr lang="fr-FR" dirty="0"/>
              <a:t>Savoir travailler en équipe</a:t>
            </a:r>
          </a:p>
          <a:p>
            <a:r>
              <a:rPr lang="fr-FR" dirty="0"/>
              <a:t>Avoir envie de découvrir les sciences informatiques</a:t>
            </a:r>
          </a:p>
          <a:p>
            <a:r>
              <a:rPr lang="fr-FR" dirty="0"/>
              <a:t>Accepter de faire des erreurs et apprendre à les corriger</a:t>
            </a:r>
          </a:p>
          <a:p>
            <a:pPr marL="0" indent="0">
              <a:buNone/>
            </a:pPr>
            <a:endParaRPr lang="fr-FR" dirty="0"/>
          </a:p>
        </p:txBody>
      </p:sp>
    </p:spTree>
    <p:extLst>
      <p:ext uri="{BB962C8B-B14F-4D97-AF65-F5344CB8AC3E}">
        <p14:creationId xmlns:p14="http://schemas.microsoft.com/office/powerpoint/2010/main" val="3337681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207963"/>
            <a:ext cx="10515599" cy="1325563"/>
          </a:xfrm>
        </p:spPr>
        <p:txBody>
          <a:bodyPr/>
          <a:lstStyle/>
          <a:p>
            <a:pPr algn="ctr"/>
            <a:r>
              <a:rPr lang="fr-FR" dirty="0">
                <a:latin typeface="Berlin Sans FB Demi" panose="020E0802020502020306" pitchFamily="34" charset="0"/>
              </a:rPr>
              <a:t>Numérique et Sciences Informatiques</a:t>
            </a:r>
            <a:br>
              <a:rPr lang="fr-FR" dirty="0">
                <a:latin typeface="Berlin Sans FB Demi" panose="020E0802020502020306" pitchFamily="34" charset="0"/>
              </a:rPr>
            </a:br>
            <a:r>
              <a:rPr lang="fr-FR" sz="2800" dirty="0">
                <a:latin typeface="Berlin Sans FB Demi" panose="020E0802020502020306" pitchFamily="34" charset="0"/>
              </a:rPr>
              <a:t>L'organisation</a:t>
            </a:r>
            <a:endParaRPr lang="fr-FR" sz="2800" b="1" dirty="0"/>
          </a:p>
        </p:txBody>
      </p:sp>
      <p:sp>
        <p:nvSpPr>
          <p:cNvPr id="3" name="Espace réservé du contenu 2"/>
          <p:cNvSpPr>
            <a:spLocks noGrp="1"/>
          </p:cNvSpPr>
          <p:nvPr>
            <p:ph idx="1"/>
          </p:nvPr>
        </p:nvSpPr>
        <p:spPr>
          <a:xfrm>
            <a:off x="838200" y="1825625"/>
            <a:ext cx="10515600" cy="4160838"/>
          </a:xfrm>
        </p:spPr>
        <p:txBody>
          <a:bodyPr/>
          <a:lstStyle/>
          <a:p>
            <a:pPr marL="0" indent="0">
              <a:buNone/>
            </a:pPr>
            <a:r>
              <a:rPr lang="fr-FR" dirty="0"/>
              <a:t>Différentes activités d'apprentissage :</a:t>
            </a:r>
          </a:p>
          <a:p>
            <a:pPr marL="0" indent="0">
              <a:buNone/>
            </a:pPr>
            <a:endParaRPr lang="fr-FR" dirty="0"/>
          </a:p>
          <a:p>
            <a:pPr marL="0" indent="0">
              <a:buNone/>
            </a:pPr>
            <a:r>
              <a:rPr lang="fr-FR" b="1" dirty="0"/>
              <a:t>Pour découvrir et apprendre </a:t>
            </a:r>
            <a:r>
              <a:rPr lang="fr-FR" dirty="0"/>
              <a:t>: des cours et </a:t>
            </a:r>
            <a:r>
              <a:rPr lang="fr-FR" dirty="0">
                <a:latin typeface="Cambria" panose="02040503050406030204" pitchFamily="18" charset="0"/>
                <a:ea typeface="Cambria" panose="02040503050406030204" pitchFamily="18" charset="0"/>
              </a:rPr>
              <a:t>des TP</a:t>
            </a:r>
          </a:p>
          <a:p>
            <a:pPr marL="0" indent="0">
              <a:buNone/>
            </a:pPr>
            <a:endParaRPr lang="fr-FR" dirty="0">
              <a:latin typeface="Cambria" panose="02040503050406030204" pitchFamily="18" charset="0"/>
              <a:ea typeface="Cambria" panose="02040503050406030204" pitchFamily="18" charset="0"/>
            </a:endParaRPr>
          </a:p>
          <a:p>
            <a:pPr marL="0" indent="0">
              <a:buNone/>
            </a:pPr>
            <a:r>
              <a:rPr lang="fr-FR" b="1" dirty="0">
                <a:ea typeface="Cambria" panose="02040503050406030204" pitchFamily="18" charset="0"/>
                <a:cs typeface="Calibri Light" panose="020F0302020204030204" pitchFamily="34" charset="0"/>
              </a:rPr>
              <a:t>Pour approfondir et progresser </a:t>
            </a:r>
            <a:r>
              <a:rPr lang="fr-FR" dirty="0">
                <a:ea typeface="Cambria" panose="02040503050406030204" pitchFamily="18" charset="0"/>
                <a:cs typeface="Calibri Light" panose="020F0302020204030204" pitchFamily="34" charset="0"/>
              </a:rPr>
              <a:t>: des projets</a:t>
            </a:r>
          </a:p>
          <a:p>
            <a:pPr marL="0" indent="0">
              <a:buNone/>
            </a:pPr>
            <a:endParaRPr lang="fr-FR" dirty="0">
              <a:ea typeface="Cambria" panose="02040503050406030204" pitchFamily="18" charset="0"/>
              <a:cs typeface="Calibri Light" panose="020F0302020204030204" pitchFamily="34" charset="0"/>
            </a:endParaRPr>
          </a:p>
          <a:p>
            <a:pPr marL="0" indent="0">
              <a:buNone/>
            </a:pPr>
            <a:r>
              <a:rPr lang="fr-FR" b="1" dirty="0">
                <a:ea typeface="Cambria" panose="02040503050406030204" pitchFamily="18" charset="0"/>
                <a:cs typeface="Calibri Light" panose="020F0302020204030204" pitchFamily="34" charset="0"/>
              </a:rPr>
              <a:t>Pour s'entraîner à l'oral </a:t>
            </a:r>
            <a:r>
              <a:rPr lang="fr-FR" dirty="0">
                <a:ea typeface="Cambria" panose="02040503050406030204" pitchFamily="18" charset="0"/>
                <a:cs typeface="Calibri Light" panose="020F0302020204030204" pitchFamily="34" charset="0"/>
              </a:rPr>
              <a:t>: des exposés ou présentations des projets</a:t>
            </a:r>
          </a:p>
          <a:p>
            <a:pPr marL="0" indent="0">
              <a:buNone/>
            </a:pPr>
            <a:endParaRPr lang="fr-FR" dirty="0">
              <a:cs typeface="Calibri Light" panose="020F0302020204030204" pitchFamily="34" charset="0"/>
            </a:endParaRPr>
          </a:p>
        </p:txBody>
      </p:sp>
    </p:spTree>
    <p:extLst>
      <p:ext uri="{BB962C8B-B14F-4D97-AF65-F5344CB8AC3E}">
        <p14:creationId xmlns:p14="http://schemas.microsoft.com/office/powerpoint/2010/main" val="177730792"/>
      </p:ext>
    </p:extLst>
  </p:cSld>
  <p:clrMapOvr>
    <a:masterClrMapping/>
  </p:clrMapOvr>
</p:sld>
</file>

<file path=ppt/theme/theme1.xml><?xml version="1.0" encoding="utf-8"?>
<a:theme xmlns:a="http://schemas.openxmlformats.org/drawingml/2006/main" name="Thème Office">
  <a:themeElements>
    <a:clrScheme name="Rouge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1234</TotalTime>
  <Words>564</Words>
  <Application>Microsoft Office PowerPoint</Application>
  <PresentationFormat>Grand écran</PresentationFormat>
  <Paragraphs>131</Paragraphs>
  <Slides>13</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vt:i4>
      </vt:variant>
    </vt:vector>
  </HeadingPairs>
  <TitlesOfParts>
    <vt:vector size="20" baseType="lpstr">
      <vt:lpstr>Arial</vt:lpstr>
      <vt:lpstr>Berlin Sans FB Demi</vt:lpstr>
      <vt:lpstr>Calibri</vt:lpstr>
      <vt:lpstr>Calibri Light</vt:lpstr>
      <vt:lpstr>Cambria</vt:lpstr>
      <vt:lpstr>Verdana</vt:lpstr>
      <vt:lpstr>Thème Office</vt:lpstr>
      <vt:lpstr>Enseignement de spécialité : Numérique et Sciences Informatiques</vt:lpstr>
      <vt:lpstr>Numérique et Sciences Informatiques L'objectif</vt:lpstr>
      <vt:lpstr>Numérique et Sciences Informatiques Le programme</vt:lpstr>
      <vt:lpstr>Numérique et Sciences Informatiques Les enjeux des thèmes</vt:lpstr>
      <vt:lpstr>Numérique et Sciences Informatiques Les enjeux des thèmes</vt:lpstr>
      <vt:lpstr>Numérique et Sciences Informatiques Les enjeux des thèmes</vt:lpstr>
      <vt:lpstr>Numérique et Sciences Informatiques Les enjeux des thèmes</vt:lpstr>
      <vt:lpstr>Numérique et Sciences Informatiques Le profil</vt:lpstr>
      <vt:lpstr>Numérique et Sciences Informatiques L'organisation</vt:lpstr>
      <vt:lpstr>Numérique et Sciences Informatiques L'évaluation</vt:lpstr>
      <vt:lpstr>Numérique et Sciences Informatiques Exemples de projets</vt:lpstr>
      <vt:lpstr>Numérique et Sciences Informatiques Et après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Windows User</dc:creator>
  <cp:lastModifiedBy>Utilisateur Windows</cp:lastModifiedBy>
  <cp:revision>85</cp:revision>
  <cp:lastPrinted>2021-01-27T11:42:57Z</cp:lastPrinted>
  <dcterms:created xsi:type="dcterms:W3CDTF">2020-12-14T07:30:06Z</dcterms:created>
  <dcterms:modified xsi:type="dcterms:W3CDTF">2021-05-01T07:51:36Z</dcterms:modified>
</cp:coreProperties>
</file>